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57" r:id="rId4"/>
    <p:sldId id="258" r:id="rId5"/>
    <p:sldId id="261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5" r:id="rId15"/>
    <p:sldId id="272" r:id="rId16"/>
    <p:sldId id="289" r:id="rId17"/>
    <p:sldId id="288" r:id="rId18"/>
    <p:sldId id="276" r:id="rId19"/>
    <p:sldId id="277" r:id="rId20"/>
    <p:sldId id="279" r:id="rId21"/>
    <p:sldId id="278" r:id="rId22"/>
    <p:sldId id="273" r:id="rId23"/>
    <p:sldId id="274" r:id="rId24"/>
    <p:sldId id="280" r:id="rId25"/>
    <p:sldId id="281" r:id="rId26"/>
    <p:sldId id="282" r:id="rId27"/>
    <p:sldId id="283" r:id="rId28"/>
    <p:sldId id="285" r:id="rId29"/>
    <p:sldId id="287" r:id="rId30"/>
    <p:sldId id="25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56E"/>
    <a:srgbClr val="93CAF7"/>
    <a:srgbClr val="F3A671"/>
    <a:srgbClr val="ED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6" autoAdjust="0"/>
    <p:restoredTop sz="94660"/>
  </p:normalViewPr>
  <p:slideViewPr>
    <p:cSldViewPr snapToGrid="0">
      <p:cViewPr varScale="1">
        <p:scale>
          <a:sx n="80" d="100"/>
          <a:sy n="80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9B4AC-204A-4FEC-B2BA-8F9CF04EB31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52DFF-FFD3-44A5-809D-60B50B7FB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anum Gothic"/>
              </a:rPr>
              <a:t>Ah Chu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아마존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추천시스템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권예진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응용통계학과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소프트웨어복전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김중훈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응용통계학과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박경빈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소프트웨어학부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임도연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소프트웨어학부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3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09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901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77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8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652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61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77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23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2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90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22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27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8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5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2DFF-FFD3-44A5-809D-60B50B7FB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9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ECC17-924B-5CF3-2396-9A06DC067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A87FC0-9F42-D4A9-3F8E-D654526DF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E828D-2A17-8DF9-FC2D-88B5B194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4427EC-89BD-0F2F-1960-4E677D9A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EE46C-4D5B-56B6-8F8B-1ECBF2F0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0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369C5-E3A7-A583-36A4-0B8BA101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DE200B-0ABA-6CEE-6FB6-2F6A71251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1F5E8-2049-121B-075A-2D209741D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5DCDC-0B0D-4038-0665-7F5B2A46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33B449-4CFC-9580-B5AE-8B96DED9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F892E6-FAC2-D211-FD3A-E4E41DAE2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B14CCF-7413-81C7-C5F2-3EDCCB84F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D6F707-FDD4-EB41-0E00-C14E23A5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3C4FF-F602-9296-F93C-AAB82477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37E28-F577-03EA-DD56-AC40554A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8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88613-4D53-7990-FF56-AA19213E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254C8-7699-E7FF-5EA9-338B515D7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228B79-9787-0BA7-C1AB-3051A2DC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60582E-3131-795B-2470-5B8A0C95B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D5C11B-594A-51FE-26C6-143350F7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1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811B5-4923-C944-2AA9-336A76FB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2AC5ED-092D-A783-C906-771B86F3A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459378-01BA-5FB8-FD3C-086E99D3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5A72C-CF2D-6D97-5493-27DC1E76C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15F86-CE1F-05A8-9553-6DA60B33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6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E5740-E9F4-80AF-1734-CE731AD7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8C1440-DDBA-6C55-78CC-0A968B84E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7D1305-4360-3EA3-6976-59447A92E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D40889-2366-496A-9B78-78147E8A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F4FB0F-A8A4-D2AD-3F2F-C75B4E94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53DA59-C9DF-B71E-A427-FD2D62AC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2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833CC-4443-A4AB-A8C2-39314C92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9C33CB-DFBE-1EE6-15AD-88F693D97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E30BC-38BC-1B9E-BA38-453998D42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5DA19F-189C-DC86-F5F5-83280ADA4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4E9B0A-81B8-FB6B-2516-4B380F3BB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C0C8CD-B200-C8B8-21DD-81F95BE9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4A986E-494B-0ADE-2E38-40796CEC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B88678-3C69-3453-BAB8-AD673BED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7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48A1B-5C36-7FB6-E76B-3DCE9AAD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150D60-C304-D830-D86B-2E6DE8B3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C718E1-47F6-2C4A-CBFA-5D83B7AB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35D193-DFDE-6F8E-193F-BD332C2A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28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2E2580-917D-FC18-393D-4C2E197C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CD976A-9A1C-5890-863A-B97CFF38C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F2AEC-BA35-1324-7947-F4478A28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73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75237-797A-91B7-E41D-552C1EA8C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77FB6-57B0-C35E-E89A-3134F264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0CCBD6-3BEE-5B28-62E4-937E0813F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11CBEC-524C-58A4-74C1-BD9CC6F5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515DA-A58D-F6B7-D4C0-55D28B2E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49CA8D-3298-AC88-DE0B-C7976B14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8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87B03-E8C1-9AA5-0064-024352FF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E7B64A-FAC1-CEAB-ED64-D93C7336F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D5681D-320D-607F-FF84-336366A2D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4D5A1F-0F9C-9E50-7879-0D6DFE684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79271A-2CAE-C3AC-AC0A-C2EE9FBF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D40B2A-B894-795E-DFC3-14C97716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09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E6DBD9-82F5-9800-BB2A-55F49414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B8D0D4-4599-C1D2-3399-C68E42030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BD1305-8551-0647-5DF2-4B73880C3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59DD3-36A9-42E1-AB29-DF754A336F9E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B16DC5-7A87-A145-42EA-F815D2C35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E1DD2-2D73-B621-96B2-05E23C20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CF47-F6F8-4B59-8CBF-64FE6A27F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47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9E4896-1131-6578-DE5C-515C9786EB16}"/>
              </a:ext>
            </a:extLst>
          </p:cNvPr>
          <p:cNvGrpSpPr/>
          <p:nvPr/>
        </p:nvGrpSpPr>
        <p:grpSpPr>
          <a:xfrm>
            <a:off x="1646548" y="1150069"/>
            <a:ext cx="8898904" cy="4256204"/>
            <a:chOff x="1646548" y="1300898"/>
            <a:chExt cx="8898904" cy="425620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E4BE7E5-F79E-1E10-2631-CBB89E6AAF49}"/>
                </a:ext>
              </a:extLst>
            </p:cNvPr>
            <p:cNvGrpSpPr/>
            <p:nvPr/>
          </p:nvGrpSpPr>
          <p:grpSpPr>
            <a:xfrm>
              <a:off x="1646548" y="1300898"/>
              <a:ext cx="8578392" cy="3959258"/>
              <a:chOff x="1960775" y="1376313"/>
              <a:chExt cx="8578392" cy="3959258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7024800-3601-B7F3-219D-78C4FD47C68F}"/>
                  </a:ext>
                </a:extLst>
              </p:cNvPr>
              <p:cNvSpPr/>
              <p:nvPr/>
            </p:nvSpPr>
            <p:spPr>
              <a:xfrm>
                <a:off x="1960775" y="1885361"/>
                <a:ext cx="8578392" cy="34502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473DDD3-D7F8-5434-169C-288D928A6832}"/>
                  </a:ext>
                </a:extLst>
              </p:cNvPr>
              <p:cNvSpPr/>
              <p:nvPr/>
            </p:nvSpPr>
            <p:spPr>
              <a:xfrm>
                <a:off x="1960775" y="1376313"/>
                <a:ext cx="1772239" cy="28201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30869AC-FB19-F522-94BB-668306C290AE}"/>
                </a:ext>
              </a:extLst>
            </p:cNvPr>
            <p:cNvGrpSpPr/>
            <p:nvPr/>
          </p:nvGrpSpPr>
          <p:grpSpPr>
            <a:xfrm>
              <a:off x="1806804" y="1461154"/>
              <a:ext cx="8578392" cy="3959258"/>
              <a:chOff x="1960775" y="1376313"/>
              <a:chExt cx="8578392" cy="3959258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5563EC-0F8E-C1BB-E612-F0F3DB3D8BDA}"/>
                  </a:ext>
                </a:extLst>
              </p:cNvPr>
              <p:cNvSpPr/>
              <p:nvPr/>
            </p:nvSpPr>
            <p:spPr>
              <a:xfrm>
                <a:off x="1960775" y="1885361"/>
                <a:ext cx="8578392" cy="34502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3609A8A-C2B7-EF6C-A597-EF0944AEC50B}"/>
                  </a:ext>
                </a:extLst>
              </p:cNvPr>
              <p:cNvSpPr/>
              <p:nvPr/>
            </p:nvSpPr>
            <p:spPr>
              <a:xfrm>
                <a:off x="1960775" y="1376313"/>
                <a:ext cx="1772239" cy="28201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5DD0ADF-D2E6-4D5F-622D-5405EEC034D3}"/>
                </a:ext>
              </a:extLst>
            </p:cNvPr>
            <p:cNvGrpSpPr/>
            <p:nvPr/>
          </p:nvGrpSpPr>
          <p:grpSpPr>
            <a:xfrm>
              <a:off x="1967060" y="1597844"/>
              <a:ext cx="8578392" cy="3959258"/>
              <a:chOff x="1960775" y="1376313"/>
              <a:chExt cx="8578392" cy="3959258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D0CC527-D5A0-D327-2A7B-E08CF441FE8B}"/>
                  </a:ext>
                </a:extLst>
              </p:cNvPr>
              <p:cNvSpPr/>
              <p:nvPr/>
            </p:nvSpPr>
            <p:spPr>
              <a:xfrm>
                <a:off x="1960775" y="1885361"/>
                <a:ext cx="8578392" cy="3450210"/>
              </a:xfrm>
              <a:prstGeom prst="rect">
                <a:avLst/>
              </a:prstGeom>
              <a:solidFill>
                <a:srgbClr val="ED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9F94D61-40FE-7D05-F983-89B62C57300E}"/>
                  </a:ext>
                </a:extLst>
              </p:cNvPr>
              <p:cNvSpPr/>
              <p:nvPr/>
            </p:nvSpPr>
            <p:spPr>
              <a:xfrm>
                <a:off x="1960775" y="1376313"/>
                <a:ext cx="1772239" cy="2820186"/>
              </a:xfrm>
              <a:prstGeom prst="rect">
                <a:avLst/>
              </a:prstGeom>
              <a:solidFill>
                <a:srgbClr val="ED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C46B415-7EC4-D8DD-656E-25F7688F04B3}"/>
                </a:ext>
              </a:extLst>
            </p:cNvPr>
            <p:cNvSpPr/>
            <p:nvPr/>
          </p:nvSpPr>
          <p:spPr>
            <a:xfrm>
              <a:off x="2253006" y="2342562"/>
              <a:ext cx="8132190" cy="3030718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441E79-9DF0-C13A-A579-89E325C192B4}"/>
              </a:ext>
            </a:extLst>
          </p:cNvPr>
          <p:cNvSpPr txBox="1"/>
          <p:nvPr/>
        </p:nvSpPr>
        <p:spPr>
          <a:xfrm>
            <a:off x="2782085" y="3007847"/>
            <a:ext cx="70663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Amazon Dataset</a:t>
            </a:r>
            <a:r>
              <a:rPr lang="ko-KR" altLang="en-US" sz="44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을 활용한</a:t>
            </a:r>
            <a:endParaRPr lang="en-US" altLang="ko-KR" sz="44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r>
              <a:rPr lang="en-US" altLang="ko-KR" sz="44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Recommender System</a:t>
            </a:r>
            <a:endParaRPr lang="ko-KR" altLang="en-US" sz="44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736600-1E97-33C1-DD9B-B6FA8C6FC030}"/>
              </a:ext>
            </a:extLst>
          </p:cNvPr>
          <p:cNvSpPr txBox="1"/>
          <p:nvPr/>
        </p:nvSpPr>
        <p:spPr>
          <a:xfrm>
            <a:off x="8415195" y="429077"/>
            <a:ext cx="347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 w="6350">
                  <a:noFill/>
                </a:ln>
                <a:solidFill>
                  <a:schemeClr val="bg1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CUAI 5</a:t>
            </a:r>
            <a:r>
              <a:rPr lang="en-US" altLang="ko-KR" b="1" baseline="30000" dirty="0">
                <a:ln w="6350">
                  <a:noFill/>
                </a:ln>
                <a:solidFill>
                  <a:schemeClr val="bg1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th</a:t>
            </a:r>
            <a:r>
              <a:rPr lang="en-US" altLang="ko-KR" b="1" dirty="0">
                <a:ln w="6350">
                  <a:noFill/>
                </a:ln>
                <a:solidFill>
                  <a:schemeClr val="bg1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Summer Conference</a:t>
            </a:r>
            <a:endParaRPr lang="ko-KR" altLang="en-US" b="1" dirty="0">
              <a:ln w="6350">
                <a:noFill/>
              </a:ln>
              <a:solidFill>
                <a:schemeClr val="bg1"/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BE051D-7975-FA2F-DBF2-9EE6A11B0D40}"/>
              </a:ext>
            </a:extLst>
          </p:cNvPr>
          <p:cNvSpPr/>
          <p:nvPr/>
        </p:nvSpPr>
        <p:spPr>
          <a:xfrm>
            <a:off x="9954706" y="798409"/>
            <a:ext cx="1857080" cy="68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294FC0-8ABE-889D-A918-806D1DF01EEA}"/>
              </a:ext>
            </a:extLst>
          </p:cNvPr>
          <p:cNvSpPr/>
          <p:nvPr/>
        </p:nvSpPr>
        <p:spPr>
          <a:xfrm>
            <a:off x="1768704" y="5816338"/>
            <a:ext cx="2026763" cy="542042"/>
          </a:xfrm>
          <a:prstGeom prst="rect">
            <a:avLst/>
          </a:prstGeom>
          <a:solidFill>
            <a:srgbClr val="ED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김중훈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응용통계학부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F0CC7-7349-9758-45ED-AAB6979BA5D7}"/>
              </a:ext>
            </a:extLst>
          </p:cNvPr>
          <p:cNvSpPr/>
          <p:nvPr/>
        </p:nvSpPr>
        <p:spPr>
          <a:xfrm>
            <a:off x="4005999" y="5816338"/>
            <a:ext cx="2026763" cy="5420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권예진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응용통계학부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E78677-CDF7-3BF8-CD4A-937F3E11C642}"/>
              </a:ext>
            </a:extLst>
          </p:cNvPr>
          <p:cNvSpPr/>
          <p:nvPr/>
        </p:nvSpPr>
        <p:spPr>
          <a:xfrm>
            <a:off x="6243294" y="5816338"/>
            <a:ext cx="2026763" cy="5420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박경빈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소프트웨어학부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E31A7C-B7DB-4E19-2139-616B55717E6C}"/>
              </a:ext>
            </a:extLst>
          </p:cNvPr>
          <p:cNvSpPr/>
          <p:nvPr/>
        </p:nvSpPr>
        <p:spPr>
          <a:xfrm>
            <a:off x="8480589" y="5826277"/>
            <a:ext cx="2026763" cy="5420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임도연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소프트웨어학부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4D7B9A-7311-F532-8FD5-3DC9B7EF828A}"/>
              </a:ext>
            </a:extLst>
          </p:cNvPr>
          <p:cNvSpPr txBox="1"/>
          <p:nvPr/>
        </p:nvSpPr>
        <p:spPr>
          <a:xfrm>
            <a:off x="2037871" y="1534198"/>
            <a:ext cx="1701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RecSys</a:t>
            </a:r>
            <a:r>
              <a:rPr lang="en-US" altLang="ko-KR" sz="1400" i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 Team 11 </a:t>
            </a:r>
          </a:p>
          <a:p>
            <a:r>
              <a:rPr lang="en-US" altLang="ko-KR" sz="1400" i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Ah chu</a:t>
            </a:r>
            <a:endParaRPr lang="ko-KR" altLang="en-US" sz="1400" i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6F1A7D2C-2B53-A3F9-DDE5-F59DEA12A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9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86"/>
    </mc:Choice>
    <mc:Fallback>
      <p:transition spd="slow" advTm="1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데이터 </a:t>
            </a:r>
            <a:r>
              <a:rPr lang="ko-KR" altLang="en-US" sz="2800" b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전처리</a:t>
            </a:r>
            <a:endParaRPr lang="ko-KR" altLang="en-US" sz="28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B26A9C-AAC4-95A0-80AE-E9B1430F5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25" y="2117559"/>
            <a:ext cx="10112920" cy="3849112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E750E1C-B644-7D42-F736-10BDF49D6D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2"/>
    </mc:Choice>
    <mc:Fallback>
      <p:transition spd="slow" advTm="14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데이터 </a:t>
            </a:r>
            <a:r>
              <a:rPr lang="ko-KR" altLang="en-US" sz="2800" b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전처리</a:t>
            </a:r>
            <a:endParaRPr lang="ko-KR" altLang="en-US" sz="28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389A19-E27D-61E8-FF55-48487521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897" y="2446200"/>
            <a:ext cx="6195861" cy="2846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A9D82-88A9-4D0C-A78F-3D8B4BEE9985}"/>
              </a:ext>
            </a:extLst>
          </p:cNvPr>
          <p:cNvSpPr txBox="1"/>
          <p:nvPr/>
        </p:nvSpPr>
        <p:spPr>
          <a:xfrm>
            <a:off x="1831261" y="5557508"/>
            <a:ext cx="869884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ffectLst/>
                <a:ea typeface="넥슨Lv2고딕 OTF" panose="00000500000000000000"/>
              </a:rPr>
              <a:t>Metadata</a:t>
            </a:r>
            <a:r>
              <a:rPr lang="ko-KR" altLang="en-US" sz="2000" dirty="0">
                <a:effectLst/>
                <a:ea typeface="넥슨Lv2고딕 OTF" panose="00000500000000000000"/>
              </a:rPr>
              <a:t>의 </a:t>
            </a:r>
            <a:r>
              <a:rPr lang="en-US" altLang="ko-KR" sz="2000" dirty="0">
                <a:effectLst/>
                <a:ea typeface="넥슨Lv2고딕 OTF" panose="00000500000000000000"/>
              </a:rPr>
              <a:t>category </a:t>
            </a:r>
            <a:r>
              <a:rPr lang="ko-KR" altLang="en-US" sz="2000" dirty="0">
                <a:effectLst/>
                <a:ea typeface="넥슨Lv2고딕 OTF" panose="00000500000000000000"/>
              </a:rPr>
              <a:t>항목을 다중 클래스에 대한 </a:t>
            </a:r>
            <a:r>
              <a:rPr lang="ko-KR" altLang="en-US" sz="2000" dirty="0" err="1">
                <a:effectLst/>
                <a:ea typeface="넥슨Lv2고딕 OTF" panose="00000500000000000000"/>
              </a:rPr>
              <a:t>원핫</a:t>
            </a:r>
            <a:r>
              <a:rPr lang="ko-KR" altLang="en-US" sz="2000" dirty="0">
                <a:effectLst/>
                <a:ea typeface="넥슨Lv2고딕 OTF" panose="00000500000000000000"/>
              </a:rPr>
              <a:t> 인코딩을 사용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0E7C1E3-97B5-EA5A-C351-980C3FEC3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93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36"/>
    </mc:Choice>
    <mc:Fallback>
      <p:transition spd="slow" advTm="21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데이터 </a:t>
            </a:r>
            <a:r>
              <a:rPr lang="ko-KR" altLang="en-US" sz="2800" b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전처리</a:t>
            </a:r>
            <a:endParaRPr lang="ko-KR" altLang="en-US" sz="28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EFD92B-2CDC-7729-B521-A717F1897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645" y="3061833"/>
            <a:ext cx="5976080" cy="2834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0C5F1-9FC9-12AB-4014-007E051FF187}"/>
              </a:ext>
            </a:extLst>
          </p:cNvPr>
          <p:cNvSpPr txBox="1"/>
          <p:nvPr/>
        </p:nvSpPr>
        <p:spPr>
          <a:xfrm>
            <a:off x="1746576" y="2025197"/>
            <a:ext cx="869884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ffectLst/>
                <a:ea typeface="넥슨Lv2고딕 OTF" panose="00000500000000000000"/>
              </a:rPr>
              <a:t>Multi </a:t>
            </a:r>
            <a:r>
              <a:rPr lang="en-US" altLang="ko-KR" sz="2000" dirty="0" err="1">
                <a:effectLst/>
                <a:ea typeface="넥슨Lv2고딕 OTF" panose="00000500000000000000"/>
              </a:rPr>
              <a:t>Binarizer</a:t>
            </a:r>
            <a:r>
              <a:rPr lang="ko-KR" altLang="en-US" sz="2000" dirty="0">
                <a:effectLst/>
                <a:ea typeface="넥슨Lv2고딕 OTF" panose="00000500000000000000"/>
              </a:rPr>
              <a:t>를 이용해 해당하는 값은 </a:t>
            </a:r>
            <a:r>
              <a:rPr lang="en-US" altLang="ko-KR" sz="2000" dirty="0">
                <a:effectLst/>
                <a:ea typeface="넥슨Lv2고딕 OTF" panose="00000500000000000000"/>
              </a:rPr>
              <a:t>1, </a:t>
            </a:r>
            <a:r>
              <a:rPr lang="ko-KR" altLang="en-US" sz="2000" dirty="0">
                <a:effectLst/>
                <a:ea typeface="넥슨Lv2고딕 OTF" panose="00000500000000000000"/>
              </a:rPr>
              <a:t>아니면 </a:t>
            </a:r>
            <a:r>
              <a:rPr lang="en-US" altLang="ko-KR" sz="2000" dirty="0">
                <a:effectLst/>
                <a:ea typeface="넥슨Lv2고딕 OTF" panose="00000500000000000000"/>
              </a:rPr>
              <a:t>0</a:t>
            </a:r>
            <a:r>
              <a:rPr lang="ko-KR" altLang="en-US" sz="2000" dirty="0">
                <a:effectLst/>
                <a:ea typeface="넥슨Lv2고딕 OTF" panose="00000500000000000000"/>
              </a:rPr>
              <a:t>을 </a:t>
            </a:r>
            <a:r>
              <a:rPr lang="ko-KR" altLang="en-US" sz="2000" dirty="0" err="1">
                <a:effectLst/>
                <a:ea typeface="넥슨Lv2고딕 OTF" panose="00000500000000000000"/>
              </a:rPr>
              <a:t>넣어줌</a:t>
            </a:r>
            <a:endParaRPr lang="ko-KR" altLang="en-US" sz="2000" dirty="0">
              <a:effectLst/>
              <a:ea typeface="넥슨Lv2고딕 OTF" panose="00000500000000000000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F5AE8DF-BEDD-A58F-2E99-CC8D43059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0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33"/>
    </mc:Choice>
    <mc:Fallback>
      <p:transition spd="slow" advTm="10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1737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NLP Task</a:t>
            </a:r>
            <a:endParaRPr lang="ko-KR" altLang="en-US" sz="28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0C5F1-9FC9-12AB-4014-007E051FF187}"/>
              </a:ext>
            </a:extLst>
          </p:cNvPr>
          <p:cNvSpPr txBox="1"/>
          <p:nvPr/>
        </p:nvSpPr>
        <p:spPr>
          <a:xfrm>
            <a:off x="1831260" y="2913137"/>
            <a:ext cx="8698847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effectLst/>
                <a:ea typeface="넥슨Lv2고딕 OTF" panose="00000500000000000000"/>
              </a:rPr>
              <a:t>기존의 추천시스템 모델에서 자연어처리 기술을 함께 이용하고자 </a:t>
            </a:r>
            <a:r>
              <a:rPr lang="en-US" altLang="ko-KR" sz="2000" dirty="0">
                <a:effectLst/>
                <a:ea typeface="넥슨Lv2고딕 OTF" panose="00000500000000000000"/>
              </a:rPr>
              <a:t>metadata</a:t>
            </a:r>
            <a:r>
              <a:rPr lang="ko-KR" altLang="en-US" sz="2000" dirty="0">
                <a:effectLst/>
                <a:ea typeface="넥슨Lv2고딕 OTF" panose="00000500000000000000"/>
              </a:rPr>
              <a:t>의 </a:t>
            </a:r>
            <a:r>
              <a:rPr lang="en-US" altLang="ko-KR" sz="2000" dirty="0">
                <a:effectLst/>
                <a:ea typeface="넥슨Lv2고딕 OTF" panose="00000500000000000000"/>
              </a:rPr>
              <a:t>description</a:t>
            </a:r>
            <a:r>
              <a:rPr lang="ko-KR" altLang="en-US" sz="2000" dirty="0">
                <a:effectLst/>
                <a:ea typeface="넥슨Lv2고딕 OTF" panose="00000500000000000000"/>
              </a:rPr>
              <a:t>을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2EB14-1C80-4FEB-8AB0-9F76984D74A0}"/>
              </a:ext>
            </a:extLst>
          </p:cNvPr>
          <p:cNvSpPr txBox="1"/>
          <p:nvPr/>
        </p:nvSpPr>
        <p:spPr>
          <a:xfrm>
            <a:off x="1831260" y="4792564"/>
            <a:ext cx="869884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effectLst/>
                <a:ea typeface="넥슨Lv2고딕 OTF" panose="00000500000000000000"/>
              </a:rPr>
              <a:t>➜ 문장 간의 유사도를 계산하고자 함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0849DCE-3259-1B03-C6CF-4A8AB40B9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3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53"/>
    </mc:Choice>
    <mc:Fallback>
      <p:transition spd="slow" advTm="23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A80A1-7FD5-8038-097C-D32A2D4B7AA4}"/>
              </a:ext>
            </a:extLst>
          </p:cNvPr>
          <p:cNvSpPr txBox="1"/>
          <p:nvPr/>
        </p:nvSpPr>
        <p:spPr>
          <a:xfrm>
            <a:off x="1085301" y="2832948"/>
            <a:ext cx="606947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effectLst/>
                <a:ea typeface="넥슨Lv2고딕 OTF" panose="00000500000000000000"/>
              </a:rPr>
              <a:t>SBERT(Sentence BERT)</a:t>
            </a:r>
            <a:endParaRPr lang="ko-KR" altLang="en-US" sz="2400" b="1" dirty="0">
              <a:effectLst/>
              <a:ea typeface="넥슨Lv2고딕 OTF" panose="000005000000000000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9F77F-F11D-15F6-ADEF-90E9023FFB8E}"/>
              </a:ext>
            </a:extLst>
          </p:cNvPr>
          <p:cNvSpPr txBox="1"/>
          <p:nvPr/>
        </p:nvSpPr>
        <p:spPr>
          <a:xfrm>
            <a:off x="1085301" y="3609233"/>
            <a:ext cx="9711036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ea typeface="넥슨Lv2고딕 OTF" panose="00000500000000000000"/>
              </a:rPr>
              <a:t>BERT</a:t>
            </a:r>
            <a:r>
              <a:rPr lang="ko-KR" altLang="en-US" sz="2000" dirty="0">
                <a:ea typeface="넥슨Lv2고딕 OTF" panose="00000500000000000000"/>
              </a:rPr>
              <a:t>로부터 문장 </a:t>
            </a:r>
            <a:r>
              <a:rPr lang="ko-KR" altLang="en-US" sz="2000" dirty="0" err="1">
                <a:ea typeface="넥슨Lv2고딕 OTF" panose="00000500000000000000"/>
              </a:rPr>
              <a:t>임베딩을</a:t>
            </a:r>
            <a:r>
              <a:rPr lang="ko-KR" altLang="en-US" sz="2000" dirty="0">
                <a:ea typeface="넥슨Lv2고딕 OTF" panose="00000500000000000000"/>
              </a:rPr>
              <a:t> 얻을 수 있는 모델</a:t>
            </a:r>
            <a:endParaRPr lang="en-US" altLang="ko-KR" sz="2000" dirty="0">
              <a:ea typeface="넥슨Lv2고딕 OTF" panose="0000050000000000000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ea typeface="넥슨Lv2고딕 OTF" panose="00000500000000000000"/>
              </a:rPr>
              <a:t>기존의 </a:t>
            </a:r>
            <a:r>
              <a:rPr lang="en-US" altLang="ko-KR" sz="2000" dirty="0">
                <a:ea typeface="넥슨Lv2고딕 OTF" panose="00000500000000000000"/>
              </a:rPr>
              <a:t>BERT</a:t>
            </a:r>
            <a:r>
              <a:rPr lang="ko-KR" altLang="en-US" sz="2000" dirty="0">
                <a:ea typeface="넥슨Lv2고딕 OTF" panose="00000500000000000000"/>
              </a:rPr>
              <a:t>의 문장 </a:t>
            </a:r>
            <a:r>
              <a:rPr lang="ko-KR" altLang="en-US" sz="2000" dirty="0" err="1">
                <a:ea typeface="넥슨Lv2고딕 OTF" panose="00000500000000000000"/>
              </a:rPr>
              <a:t>임베딩의</a:t>
            </a:r>
            <a:r>
              <a:rPr lang="ko-KR" altLang="en-US" sz="2000" dirty="0">
                <a:ea typeface="넥슨Lv2고딕 OTF" panose="00000500000000000000"/>
              </a:rPr>
              <a:t> 성능을 우수하게 개선시킨 모델</a:t>
            </a:r>
            <a:endParaRPr lang="en-US" altLang="ko-KR" sz="2000" dirty="0">
              <a:ea typeface="넥슨Lv2고딕 OTF" panose="00000500000000000000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E102018-C30F-79D9-8306-37F31E91B9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0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67"/>
    </mc:Choice>
    <mc:Fallback>
      <p:transition spd="slow" advTm="16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1737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NLP Task</a:t>
            </a:r>
            <a:endParaRPr lang="ko-KR" altLang="en-US" sz="28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0C5F1-9FC9-12AB-4014-007E051FF187}"/>
              </a:ext>
            </a:extLst>
          </p:cNvPr>
          <p:cNvSpPr txBox="1"/>
          <p:nvPr/>
        </p:nvSpPr>
        <p:spPr>
          <a:xfrm>
            <a:off x="5474326" y="3435284"/>
            <a:ext cx="5510783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ea typeface="넥슨Lv2고딕 OTF" panose="00000500000000000000"/>
              </a:rPr>
              <a:t>평균 </a:t>
            </a:r>
            <a:r>
              <a:rPr lang="ko-KR" altLang="en-US" sz="2000" dirty="0" err="1">
                <a:ea typeface="넥슨Lv2고딕 OTF" panose="00000500000000000000"/>
              </a:rPr>
              <a:t>풀링의</a:t>
            </a:r>
            <a:r>
              <a:rPr lang="ko-KR" altLang="en-US" sz="2000" dirty="0">
                <a:ea typeface="넥슨Lv2고딕 OTF" panose="00000500000000000000"/>
              </a:rPr>
              <a:t> 경우 </a:t>
            </a:r>
            <a:endParaRPr lang="en-US" altLang="ko-KR" sz="2000" dirty="0">
              <a:ea typeface="넥슨Lv2고딕 OTF" panose="00000500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ea typeface="넥슨Lv2고딕 OTF" panose="00000500000000000000"/>
              </a:rPr>
              <a:t>BERT</a:t>
            </a:r>
            <a:r>
              <a:rPr lang="ko-KR" altLang="en-US" sz="2000" dirty="0">
                <a:ea typeface="넥슨Lv2고딕 OTF" panose="00000500000000000000"/>
              </a:rPr>
              <a:t>의 각 단어에 대한 출력 벡터들에 대해 </a:t>
            </a:r>
            <a:endParaRPr lang="en-US" altLang="ko-KR" sz="2000" dirty="0">
              <a:ea typeface="넥슨Lv2고딕 OTF" panose="00000500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ea typeface="넥슨Lv2고딕 OTF" panose="00000500000000000000"/>
              </a:rPr>
              <a:t>평균을 내고 문장 벡터로 생각하는 것</a:t>
            </a:r>
            <a:endParaRPr lang="ko-KR" altLang="en-US" sz="2000" dirty="0">
              <a:effectLst/>
              <a:ea typeface="넥슨Lv2고딕 OTF" panose="0000050000000000000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B5CE22-2839-89DD-F036-5200104D1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349" y="1962524"/>
            <a:ext cx="3738957" cy="39020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101EE05-4872-06B2-DC45-1C8B5C844272}"/>
              </a:ext>
            </a:extLst>
          </p:cNvPr>
          <p:cNvSpPr/>
          <p:nvPr/>
        </p:nvSpPr>
        <p:spPr>
          <a:xfrm>
            <a:off x="1362507" y="4009790"/>
            <a:ext cx="3619499" cy="571500"/>
          </a:xfrm>
          <a:prstGeom prst="rect">
            <a:avLst/>
          </a:prstGeom>
          <a:noFill/>
          <a:ln w="28575">
            <a:solidFill>
              <a:srgbClr val="F6B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4CAECF7C-113E-216D-DC0E-6CE21D82B8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70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18"/>
    </mc:Choice>
    <mc:Fallback>
      <p:transition spd="slow" advTm="2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1737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NLP Task</a:t>
            </a:r>
            <a:endParaRPr lang="ko-KR" altLang="en-US" sz="28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9867D-8F01-48C7-B36B-D7C166F6D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04" y="1888761"/>
            <a:ext cx="5815012" cy="41979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CC597E2-0C6C-1EDC-23C7-3B19F89885FF}"/>
              </a:ext>
            </a:extLst>
          </p:cNvPr>
          <p:cNvSpPr/>
          <p:nvPr/>
        </p:nvSpPr>
        <p:spPr>
          <a:xfrm>
            <a:off x="5014623" y="2206558"/>
            <a:ext cx="4121193" cy="3813241"/>
          </a:xfrm>
          <a:prstGeom prst="rect">
            <a:avLst/>
          </a:prstGeom>
          <a:noFill/>
          <a:ln w="28575">
            <a:solidFill>
              <a:srgbClr val="F6B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5D0EC8D-DD18-F56B-4888-6238E4595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9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7"/>
    </mc:Choice>
    <mc:Fallback>
      <p:transition spd="slow" advTm="8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A80A1-7FD5-8038-097C-D32A2D4B7AA4}"/>
              </a:ext>
            </a:extLst>
          </p:cNvPr>
          <p:cNvSpPr txBox="1"/>
          <p:nvPr/>
        </p:nvSpPr>
        <p:spPr>
          <a:xfrm>
            <a:off x="1085301" y="1586672"/>
            <a:ext cx="606947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/>
              <a:t>Collaborative Filtering(</a:t>
            </a:r>
            <a:r>
              <a:rPr lang="ko-KR" altLang="en-US" sz="2400" b="1" dirty="0"/>
              <a:t>협업 필터링</a:t>
            </a:r>
            <a:r>
              <a:rPr lang="en-US" altLang="ko-KR" sz="2400" b="1" dirty="0"/>
              <a:t>)</a:t>
            </a:r>
            <a:endParaRPr lang="ko-KR" altLang="en-US" sz="2400" b="1" dirty="0">
              <a:effectLst/>
              <a:ea typeface="넥슨Lv2고딕 OTF" panose="000005000000000000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9F77F-F11D-15F6-ADEF-90E9023FFB8E}"/>
              </a:ext>
            </a:extLst>
          </p:cNvPr>
          <p:cNvSpPr txBox="1"/>
          <p:nvPr/>
        </p:nvSpPr>
        <p:spPr>
          <a:xfrm>
            <a:off x="1085301" y="2347555"/>
            <a:ext cx="9711036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effectLst/>
                <a:ea typeface="넥슨Lv2고딕 OTF" panose="00000500000000000000"/>
              </a:rPr>
              <a:t>사용자가 아이템에 매긴 평점</a:t>
            </a:r>
            <a:r>
              <a:rPr lang="en-US" altLang="ko-KR" sz="2000" dirty="0">
                <a:ea typeface="넥슨Lv2고딕 OTF" panose="00000500000000000000"/>
              </a:rPr>
              <a:t> </a:t>
            </a:r>
            <a:r>
              <a:rPr lang="ko-KR" altLang="en-US" sz="2000" dirty="0">
                <a:ea typeface="넥슨Lv2고딕 OTF" panose="00000500000000000000"/>
              </a:rPr>
              <a:t>또는 상품 구매 이력 등의 사용자의 행동을 </a:t>
            </a:r>
            <a:endParaRPr lang="en-US" altLang="ko-KR" sz="2000" dirty="0">
              <a:ea typeface="넥슨Lv2고딕 OTF" panose="0000050000000000000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넥슨Lv2고딕 OTF" panose="00000500000000000000"/>
              </a:rPr>
              <a:t>    </a:t>
            </a:r>
            <a:r>
              <a:rPr lang="ko-KR" altLang="en-US" sz="2000" dirty="0">
                <a:ea typeface="넥슨Lv2고딕 OTF" panose="00000500000000000000"/>
              </a:rPr>
              <a:t>기반으로 추천해주는 방식</a:t>
            </a:r>
            <a:endParaRPr lang="en-US" altLang="ko-KR" sz="2000" dirty="0">
              <a:ea typeface="넥슨Lv2고딕 OTF" panose="000005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21559-5A1A-73BF-3CE5-8675359B55A7}"/>
              </a:ext>
            </a:extLst>
          </p:cNvPr>
          <p:cNvSpPr txBox="1"/>
          <p:nvPr/>
        </p:nvSpPr>
        <p:spPr>
          <a:xfrm>
            <a:off x="2223550" y="4412404"/>
            <a:ext cx="3139013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넥슨Lv2고딕 OTF" panose="00000500000000000000"/>
              </a:rPr>
              <a:t>User-based Filtering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넥슨Lv2고딕 OTF" panose="00000500000000000000"/>
              </a:rPr>
              <a:t>(</a:t>
            </a:r>
            <a:r>
              <a:rPr lang="ko-KR" altLang="en-US" sz="2000" dirty="0">
                <a:ea typeface="넥슨Lv2고딕 OTF" panose="00000500000000000000"/>
              </a:rPr>
              <a:t>사용자 기반 협업 필터링</a:t>
            </a:r>
            <a:r>
              <a:rPr lang="en-US" altLang="ko-KR" sz="2000" dirty="0">
                <a:ea typeface="넥슨Lv2고딕 OTF" panose="0000050000000000000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E9A32-58C6-0D07-968F-199A16ACC37A}"/>
              </a:ext>
            </a:extLst>
          </p:cNvPr>
          <p:cNvSpPr txBox="1"/>
          <p:nvPr/>
        </p:nvSpPr>
        <p:spPr>
          <a:xfrm>
            <a:off x="6897956" y="4412404"/>
            <a:ext cx="3139013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넥슨Lv2고딕 OTF" panose="00000500000000000000"/>
              </a:rPr>
              <a:t>Item-based Filtering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넥슨Lv2고딕 OTF" panose="00000500000000000000"/>
              </a:rPr>
              <a:t>(</a:t>
            </a:r>
            <a:r>
              <a:rPr lang="ko-KR" altLang="en-US" sz="2000" dirty="0">
                <a:ea typeface="넥슨Lv2고딕 OTF" panose="00000500000000000000"/>
              </a:rPr>
              <a:t>아이템 기반 협업 필터링</a:t>
            </a:r>
            <a:r>
              <a:rPr lang="en-US" altLang="ko-KR" sz="2000" dirty="0">
                <a:ea typeface="넥슨Lv2고딕 OTF" panose="00000500000000000000"/>
              </a:rPr>
              <a:t>)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DF535FE6-69D2-5045-7ECE-A663A981B2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0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73"/>
    </mc:Choice>
    <mc:Fallback>
      <p:transition spd="slow" advTm="27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18" name="Picture 2" descr="A collaborative filtering recommendation system with dynamic time decay |  SpringerLink">
            <a:extLst>
              <a:ext uri="{FF2B5EF4-FFF2-40B4-BE49-F238E27FC236}">
                <a16:creationId xmlns:a16="http://schemas.microsoft.com/office/drawing/2014/main" id="{6372E54A-48DE-E6E7-CF0D-7D941C8F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2" y="2207188"/>
            <a:ext cx="65246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12F93C8-7CA5-18BE-B874-E8D7B9F9F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5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24"/>
    </mc:Choice>
    <mc:Fallback>
      <p:transition spd="slow" advTm="3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A80A1-7FD5-8038-097C-D32A2D4B7AA4}"/>
              </a:ext>
            </a:extLst>
          </p:cNvPr>
          <p:cNvSpPr txBox="1"/>
          <p:nvPr/>
        </p:nvSpPr>
        <p:spPr>
          <a:xfrm>
            <a:off x="1240482" y="2609584"/>
            <a:ext cx="606947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effectLst/>
                <a:ea typeface="넥슨Lv2고딕 OTF" panose="00000500000000000000"/>
              </a:rPr>
              <a:t>VAE(Variational Autoencoder)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F60B1-2CCB-4DBF-D816-7B13F0E80E78}"/>
              </a:ext>
            </a:extLst>
          </p:cNvPr>
          <p:cNvSpPr txBox="1"/>
          <p:nvPr/>
        </p:nvSpPr>
        <p:spPr>
          <a:xfrm>
            <a:off x="1240482" y="3429000"/>
            <a:ext cx="9711036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ea typeface="넥슨Lv2고딕 OTF" panose="00000500000000000000"/>
              </a:rPr>
              <a:t>Generative model</a:t>
            </a:r>
            <a:r>
              <a:rPr lang="ko-KR" altLang="en-US" sz="2000" dirty="0">
                <a:ea typeface="넥슨Lv2고딕 OTF" panose="00000500000000000000"/>
              </a:rPr>
              <a:t>의 한 종류</a:t>
            </a:r>
            <a:endParaRPr lang="en-US" altLang="ko-KR" sz="2000" dirty="0">
              <a:ea typeface="넥슨Lv2고딕 OTF" panose="0000050000000000000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ea typeface="넥슨Lv2고딕 OTF" panose="00000500000000000000"/>
              </a:rPr>
              <a:t>encoder</a:t>
            </a:r>
            <a:r>
              <a:rPr lang="ko-KR" altLang="en-US" sz="2000" dirty="0">
                <a:ea typeface="넥슨Lv2고딕 OTF" panose="00000500000000000000"/>
              </a:rPr>
              <a:t>와 </a:t>
            </a:r>
            <a:r>
              <a:rPr lang="en-US" altLang="ko-KR" sz="2000" dirty="0">
                <a:ea typeface="넥슨Lv2고딕 OTF" panose="00000500000000000000"/>
              </a:rPr>
              <a:t>decoder</a:t>
            </a:r>
            <a:r>
              <a:rPr lang="ko-KR" altLang="en-US" sz="2000" dirty="0">
                <a:ea typeface="넥슨Lv2고딕 OTF" panose="00000500000000000000"/>
              </a:rPr>
              <a:t>를 활용해 </a:t>
            </a:r>
            <a:r>
              <a:rPr lang="en-US" altLang="ko-KR" sz="2000" dirty="0">
                <a:ea typeface="넥슨Lv2고딕 OTF" panose="00000500000000000000"/>
              </a:rPr>
              <a:t>latent space</a:t>
            </a:r>
            <a:r>
              <a:rPr lang="ko-KR" altLang="en-US" sz="2000" dirty="0">
                <a:ea typeface="넥슨Lv2고딕 OTF" panose="00000500000000000000"/>
              </a:rPr>
              <a:t>를 도출하고 이로부터 </a:t>
            </a:r>
            <a:r>
              <a:rPr lang="en-US" altLang="ko-KR" sz="2000" dirty="0">
                <a:ea typeface="넥슨Lv2고딕 OTF" panose="00000500000000000000"/>
              </a:rPr>
              <a:t>output</a:t>
            </a:r>
            <a:r>
              <a:rPr lang="ko-KR" altLang="en-US" sz="2000" dirty="0">
                <a:ea typeface="넥슨Lv2고딕 OTF" panose="00000500000000000000"/>
              </a:rPr>
              <a:t>을 </a:t>
            </a:r>
            <a:r>
              <a:rPr lang="en-US" altLang="ko-KR" sz="2000" dirty="0">
                <a:ea typeface="넥슨Lv2고딕 OTF" panose="00000500000000000000"/>
              </a:rPr>
              <a:t>decoding</a:t>
            </a:r>
            <a:r>
              <a:rPr lang="ko-KR" altLang="en-US" sz="2000" dirty="0">
                <a:ea typeface="넥슨Lv2고딕 OTF" panose="00000500000000000000"/>
              </a:rPr>
              <a:t>함으로써 </a:t>
            </a:r>
            <a:r>
              <a:rPr lang="en-US" altLang="ko-KR" sz="2000" dirty="0">
                <a:ea typeface="넥슨Lv2고딕 OTF" panose="00000500000000000000"/>
              </a:rPr>
              <a:t>data generation</a:t>
            </a:r>
            <a:r>
              <a:rPr lang="ko-KR" altLang="en-US" sz="2000" dirty="0">
                <a:ea typeface="넥슨Lv2고딕 OTF" panose="00000500000000000000"/>
              </a:rPr>
              <a:t>을 진행</a:t>
            </a:r>
            <a:endParaRPr lang="en-US" altLang="ko-KR" sz="2000" dirty="0">
              <a:ea typeface="넥슨Lv2고딕 OTF" panose="00000500000000000000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C869CEF-AB5B-850C-90DA-96C7F7449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7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70"/>
    </mc:Choice>
    <mc:Fallback>
      <p:transition spd="slow" advTm="21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167460" y="1354590"/>
            <a:ext cx="1857080" cy="68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A7670-CB1B-254C-86C8-F8BED03DEB44}"/>
              </a:ext>
            </a:extLst>
          </p:cNvPr>
          <p:cNvSpPr txBox="1"/>
          <p:nvPr/>
        </p:nvSpPr>
        <p:spPr>
          <a:xfrm>
            <a:off x="5282315" y="708259"/>
            <a:ext cx="1627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96B46-F729-34F5-3F1E-4BA50DDDB3D1}"/>
              </a:ext>
            </a:extLst>
          </p:cNvPr>
          <p:cNvSpPr txBox="1"/>
          <p:nvPr/>
        </p:nvSpPr>
        <p:spPr>
          <a:xfrm>
            <a:off x="762215" y="1807143"/>
            <a:ext cx="3419526" cy="426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팀원 소개</a:t>
            </a:r>
            <a:endParaRPr lang="en-US" altLang="ko-KR" sz="28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주제 선정 배경</a:t>
            </a:r>
            <a:endParaRPr lang="en-US" altLang="ko-KR" sz="28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데이터 </a:t>
            </a:r>
            <a:r>
              <a:rPr lang="en-US" altLang="ko-KR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&amp; </a:t>
            </a:r>
            <a:r>
              <a:rPr lang="ko-KR" altLang="en-US" sz="2800" b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전처리</a:t>
            </a:r>
            <a:endParaRPr lang="en-US" altLang="ko-KR" sz="28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</a:t>
            </a:r>
            <a:endParaRPr lang="en-US" altLang="ko-KR" sz="28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결론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2371C9D-D6E0-8126-BE8B-4CCB16D3E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05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75"/>
    </mc:Choice>
    <mc:Fallback>
      <p:transition spd="slow" advTm="13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A80A1-7FD5-8038-097C-D32A2D4B7AA4}"/>
              </a:ext>
            </a:extLst>
          </p:cNvPr>
          <p:cNvSpPr txBox="1"/>
          <p:nvPr/>
        </p:nvSpPr>
        <p:spPr>
          <a:xfrm>
            <a:off x="1085301" y="1586672"/>
            <a:ext cx="606947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effectLst/>
                <a:ea typeface="넥슨Lv2고딕 OTF" panose="00000500000000000000"/>
              </a:rPr>
              <a:t>VAE(Variational Autoencoder) </a:t>
            </a:r>
            <a:r>
              <a:rPr lang="ko-KR" altLang="en-US" sz="2400" b="1" dirty="0">
                <a:effectLst/>
                <a:ea typeface="넥슨Lv2고딕 OTF" panose="00000500000000000000"/>
              </a:rPr>
              <a:t>구조</a:t>
            </a:r>
            <a:endParaRPr lang="en-US" altLang="ko-KR" sz="2400" b="1" dirty="0">
              <a:effectLst/>
              <a:ea typeface="넥슨Lv2고딕 OTF" panose="0000050000000000000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056426-4486-8A04-B066-972F1CE59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539" y="2601934"/>
            <a:ext cx="7446922" cy="339587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609C19D-CF01-E939-7D5E-D69CCEEF6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62"/>
    </mc:Choice>
    <mc:Fallback>
      <p:transition spd="slow" advTm="24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A80A1-7FD5-8038-097C-D32A2D4B7AA4}"/>
              </a:ext>
            </a:extLst>
          </p:cNvPr>
          <p:cNvSpPr txBox="1"/>
          <p:nvPr/>
        </p:nvSpPr>
        <p:spPr>
          <a:xfrm>
            <a:off x="1085301" y="1586672"/>
            <a:ext cx="606947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effectLst/>
                <a:ea typeface="넥슨Lv2고딕 OTF" panose="00000500000000000000"/>
              </a:rPr>
              <a:t>Dyadic </a:t>
            </a:r>
            <a:r>
              <a:rPr lang="ko-KR" altLang="en-US" sz="2400" b="1" dirty="0">
                <a:effectLst/>
                <a:ea typeface="넥슨Lv2고딕 OTF" panose="00000500000000000000"/>
              </a:rPr>
              <a:t>데이터</a:t>
            </a:r>
            <a:endParaRPr lang="en-US" altLang="ko-KR" sz="2400" b="1" dirty="0">
              <a:effectLst/>
              <a:ea typeface="넥슨Lv2고딕 OTF" panose="0000050000000000000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5D9122-F9C1-52FA-2C0B-7C61C7C3E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556" y="3052254"/>
            <a:ext cx="5412781" cy="3196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5F60B1-2CCB-4DBF-D816-7B13F0E80E78}"/>
              </a:ext>
            </a:extLst>
          </p:cNvPr>
          <p:cNvSpPr txBox="1"/>
          <p:nvPr/>
        </p:nvSpPr>
        <p:spPr>
          <a:xfrm>
            <a:off x="1085301" y="2406088"/>
            <a:ext cx="9711036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ea typeface="넥슨Lv2고딕 OTF" panose="00000500000000000000"/>
              </a:rPr>
              <a:t>User-Item Interaction data</a:t>
            </a:r>
            <a:r>
              <a:rPr lang="ko-KR" altLang="en-US" sz="2000" dirty="0">
                <a:ea typeface="넥슨Lv2고딕 OTF" panose="00000500000000000000"/>
              </a:rPr>
              <a:t>에서 </a:t>
            </a:r>
            <a:r>
              <a:rPr lang="en-US" altLang="ko-KR" sz="2000" dirty="0">
                <a:ea typeface="넥슨Lv2고딕 OTF" panose="00000500000000000000"/>
              </a:rPr>
              <a:t>2</a:t>
            </a:r>
            <a:r>
              <a:rPr lang="ko-KR" altLang="en-US" sz="2000" dirty="0">
                <a:ea typeface="넥슨Lv2고딕 OTF" panose="00000500000000000000"/>
              </a:rPr>
              <a:t>개의 분리된 객체 집합에서 발생하는 요소 쌍과</a:t>
            </a:r>
            <a:endParaRPr lang="en-US" altLang="ko-KR" sz="2000" dirty="0">
              <a:ea typeface="넥슨Lv2고딕 OTF" panose="0000050000000000000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넥슨Lv2고딕 OTF" panose="00000500000000000000"/>
              </a:rPr>
              <a:t>    </a:t>
            </a:r>
            <a:r>
              <a:rPr lang="ko-KR" altLang="en-US" sz="2000" dirty="0">
                <a:ea typeface="넥슨Lv2고딕 OTF" panose="00000500000000000000"/>
              </a:rPr>
              <a:t>관련된 데이터의 형태를 의미</a:t>
            </a:r>
            <a:endParaRPr lang="en-US" altLang="ko-KR" sz="2000" dirty="0">
              <a:ea typeface="넥슨Lv2고딕 OTF" panose="00000500000000000000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9B7E2826-3F29-97CA-0851-50BAB7EE7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2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69"/>
    </mc:Choice>
    <mc:Fallback>
      <p:transition spd="slow" advTm="29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A80A1-7FD5-8038-097C-D32A2D4B7AA4}"/>
              </a:ext>
            </a:extLst>
          </p:cNvPr>
          <p:cNvSpPr txBox="1"/>
          <p:nvPr/>
        </p:nvSpPr>
        <p:spPr>
          <a:xfrm>
            <a:off x="1085301" y="1586672"/>
            <a:ext cx="606947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 err="1"/>
              <a:t>BiVAE</a:t>
            </a:r>
            <a:r>
              <a:rPr lang="en-US" altLang="ko-KR" sz="2400" b="1" dirty="0"/>
              <a:t>(Bilateral Variational Autoencoder)</a:t>
            </a:r>
            <a:endParaRPr lang="ko-KR" altLang="en-US" sz="2400" b="1" dirty="0">
              <a:effectLst/>
              <a:ea typeface="넥슨Lv2고딕 OTF" panose="00000500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A24697-BD64-0CA6-A0BF-9B3A2899B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239" y="2884987"/>
            <a:ext cx="6870892" cy="3185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6D8E10-2B41-DA6B-2BE0-C81195254E26}"/>
              </a:ext>
            </a:extLst>
          </p:cNvPr>
          <p:cNvSpPr txBox="1"/>
          <p:nvPr/>
        </p:nvSpPr>
        <p:spPr>
          <a:xfrm>
            <a:off x="1085301" y="2260306"/>
            <a:ext cx="9828571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ea typeface="넥슨Lv2고딕 OTF" panose="00000500000000000000"/>
              </a:rPr>
              <a:t>“</a:t>
            </a:r>
            <a:r>
              <a:rPr lang="ko-KR" altLang="en-US" sz="2000" dirty="0">
                <a:ea typeface="넥슨Lv2고딕 OTF" panose="00000500000000000000"/>
              </a:rPr>
              <a:t>양방향</a:t>
            </a:r>
            <a:r>
              <a:rPr lang="en-US" altLang="ko-KR" sz="2000" dirty="0">
                <a:ea typeface="넥슨Lv2고딕 OTF" panose="00000500000000000000"/>
              </a:rPr>
              <a:t>＂</a:t>
            </a:r>
            <a:r>
              <a:rPr lang="ko-KR" altLang="en-US" sz="2000" dirty="0">
                <a:ea typeface="넥슨Lv2고딕 OTF" panose="00000500000000000000"/>
              </a:rPr>
              <a:t>을 의미하며 </a:t>
            </a:r>
            <a:r>
              <a:rPr lang="en-US" altLang="ko-KR" sz="2000" dirty="0">
                <a:ea typeface="넥슨Lv2고딕 OTF" panose="00000500000000000000"/>
              </a:rPr>
              <a:t>user</a:t>
            </a:r>
            <a:r>
              <a:rPr lang="ko-KR" altLang="en-US" sz="2000" dirty="0">
                <a:ea typeface="넥슨Lv2고딕 OTF" panose="00000500000000000000"/>
              </a:rPr>
              <a:t>와 </a:t>
            </a:r>
            <a:r>
              <a:rPr lang="en-US" altLang="ko-KR" sz="2000" dirty="0">
                <a:ea typeface="넥슨Lv2고딕 OTF" panose="00000500000000000000"/>
              </a:rPr>
              <a:t>item</a:t>
            </a:r>
            <a:r>
              <a:rPr lang="ko-KR" altLang="en-US" sz="2000" dirty="0">
                <a:ea typeface="넥슨Lv2고딕 OTF" panose="00000500000000000000"/>
              </a:rPr>
              <a:t>에 대해 각각 대칭적으로 처리해 </a:t>
            </a:r>
            <a:r>
              <a:rPr lang="en-US" altLang="ko-KR" sz="2000" dirty="0">
                <a:ea typeface="넥슨Lv2고딕 OTF" panose="00000500000000000000"/>
              </a:rPr>
              <a:t>VAE</a:t>
            </a:r>
            <a:r>
              <a:rPr lang="ko-KR" altLang="en-US" sz="2000" dirty="0">
                <a:ea typeface="넥슨Lv2고딕 OTF" panose="00000500000000000000"/>
              </a:rPr>
              <a:t>의 단점을 극복한 모델</a:t>
            </a:r>
            <a:endParaRPr lang="en-US" altLang="ko-KR" sz="2000" dirty="0">
              <a:ea typeface="넥슨Lv2고딕 OTF" panose="0000050000000000000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6FC546B-57CC-8785-FBB6-0CB8B87AF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2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01"/>
    </mc:Choice>
    <mc:Fallback>
      <p:transition spd="slow" advTm="31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DA0A66-DEE0-7A44-34B9-B5F03C5B7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926" y="1941096"/>
            <a:ext cx="9224592" cy="3087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7FFDB-8C05-57ED-A0CA-4EA2C9A95890}"/>
              </a:ext>
            </a:extLst>
          </p:cNvPr>
          <p:cNvSpPr txBox="1"/>
          <p:nvPr/>
        </p:nvSpPr>
        <p:spPr>
          <a:xfrm>
            <a:off x="1483704" y="5140999"/>
            <a:ext cx="9711036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넥슨Lv2고딕 OTF" panose="00000500000000000000"/>
              </a:rPr>
              <a:t>dyadic data</a:t>
            </a:r>
            <a:r>
              <a:rPr lang="ko-KR" altLang="en-US" sz="2000" dirty="0">
                <a:ea typeface="넥슨Lv2고딕 OTF" panose="00000500000000000000"/>
              </a:rPr>
              <a:t>에 대해 양쪽에서 불확실성을 포착할 수 있어 기존에 비해 </a:t>
            </a:r>
            <a:endParaRPr lang="en-US" altLang="ko-KR" sz="2000" dirty="0">
              <a:ea typeface="넥슨Lv2고딕 OTF" panose="00000500000000000000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넥슨Lv2고딕 OTF" panose="00000500000000000000"/>
              </a:rPr>
              <a:t>sparse</a:t>
            </a:r>
            <a:r>
              <a:rPr lang="ko-KR" altLang="en-US" sz="2000" dirty="0">
                <a:ea typeface="넥슨Lv2고딕 OTF" panose="00000500000000000000"/>
              </a:rPr>
              <a:t>한 데이터에 대해 견고성과 성능을 향상을 보임</a:t>
            </a:r>
            <a:endParaRPr lang="en-US" altLang="ko-KR" sz="2000" dirty="0">
              <a:ea typeface="넥슨Lv2고딕 OTF" panose="0000050000000000000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7B135BD-9992-5735-F81D-966E1E01A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5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08"/>
    </mc:Choice>
    <mc:Fallback>
      <p:transition spd="slow" advTm="3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A80A1-7FD5-8038-097C-D32A2D4B7AA4}"/>
              </a:ext>
            </a:extLst>
          </p:cNvPr>
          <p:cNvSpPr txBox="1"/>
          <p:nvPr/>
        </p:nvSpPr>
        <p:spPr>
          <a:xfrm>
            <a:off x="1085301" y="2692077"/>
            <a:ext cx="606947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effectLst/>
                <a:ea typeface="넥슨Lv2고딕 OTF" panose="00000500000000000000"/>
              </a:rPr>
              <a:t>NCF(Neural Collaborative Filtering)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F60B1-2CCB-4DBF-D816-7B13F0E80E78}"/>
              </a:ext>
            </a:extLst>
          </p:cNvPr>
          <p:cNvSpPr txBox="1"/>
          <p:nvPr/>
        </p:nvSpPr>
        <p:spPr>
          <a:xfrm>
            <a:off x="1085301" y="3434748"/>
            <a:ext cx="9951667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ea typeface="넥슨Lv2고딕 OTF" panose="00000500000000000000"/>
              </a:rPr>
              <a:t>기존의 협업 필터링 모델에 </a:t>
            </a:r>
            <a:r>
              <a:rPr lang="ko-KR" altLang="en-US" sz="2000" dirty="0" err="1">
                <a:ea typeface="넥슨Lv2고딕 OTF" panose="00000500000000000000"/>
              </a:rPr>
              <a:t>딥러닝을</a:t>
            </a:r>
            <a:r>
              <a:rPr lang="ko-KR" altLang="en-US" sz="2000" dirty="0">
                <a:ea typeface="넥슨Lv2고딕 OTF" panose="00000500000000000000"/>
              </a:rPr>
              <a:t> 추가한 모델</a:t>
            </a:r>
            <a:endParaRPr lang="en-US" altLang="ko-KR" sz="2000" dirty="0">
              <a:ea typeface="넥슨Lv2고딕 OTF" panose="0000050000000000000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ea typeface="넥슨Lv2고딕 OTF" panose="00000500000000000000"/>
              </a:rPr>
              <a:t>latent factor</a:t>
            </a:r>
            <a:r>
              <a:rPr lang="ko-KR" altLang="en-US" sz="2000" dirty="0">
                <a:ea typeface="넥슨Lv2고딕 OTF" panose="00000500000000000000"/>
              </a:rPr>
              <a:t>간의 </a:t>
            </a:r>
            <a:r>
              <a:rPr lang="ko-KR" altLang="en-US" sz="2000" dirty="0" err="1">
                <a:ea typeface="넥슨Lv2고딕 OTF" panose="00000500000000000000"/>
              </a:rPr>
              <a:t>내적하는</a:t>
            </a:r>
            <a:r>
              <a:rPr lang="ko-KR" altLang="en-US" sz="2000" dirty="0">
                <a:ea typeface="넥슨Lv2고딕 OTF" panose="00000500000000000000"/>
              </a:rPr>
              <a:t> 연산을 대체하고 </a:t>
            </a:r>
            <a:r>
              <a:rPr lang="ko-KR" altLang="en-US" sz="2000" dirty="0" err="1">
                <a:ea typeface="넥슨Lv2고딕 OTF" panose="00000500000000000000"/>
              </a:rPr>
              <a:t>딥러닝의</a:t>
            </a:r>
            <a:r>
              <a:rPr lang="ko-KR" altLang="en-US" sz="2000" dirty="0">
                <a:ea typeface="넥슨Lv2고딕 OTF" panose="00000500000000000000"/>
              </a:rPr>
              <a:t> 특징 중 하나인 비선형성을 사용해 사용자와 </a:t>
            </a:r>
            <a:r>
              <a:rPr lang="ko-KR" altLang="en-US" sz="2000" dirty="0" err="1">
                <a:ea typeface="넥슨Lv2고딕 OTF" panose="00000500000000000000"/>
              </a:rPr>
              <a:t>아이템간의</a:t>
            </a:r>
            <a:r>
              <a:rPr lang="ko-KR" altLang="en-US" sz="2000" dirty="0">
                <a:ea typeface="넥슨Lv2고딕 OTF" panose="00000500000000000000"/>
              </a:rPr>
              <a:t> 상호작용을 학습</a:t>
            </a:r>
            <a:endParaRPr lang="en-US" altLang="ko-KR" sz="2000" dirty="0">
              <a:ea typeface="넥슨Lv2고딕 OTF" panose="0000050000000000000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45ED869-6F13-040E-9396-7D4A5AD135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88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09"/>
    </mc:Choice>
    <mc:Fallback>
      <p:transition spd="slow" advTm="18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434" name="Picture 2" descr="Neural Collaborative Filtering 논문 리뷰 · 웅사이다">
            <a:extLst>
              <a:ext uri="{FF2B5EF4-FFF2-40B4-BE49-F238E27FC236}">
                <a16:creationId xmlns:a16="http://schemas.microsoft.com/office/drawing/2014/main" id="{A47B72D9-9C47-8484-6118-B9C0D887D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3"/>
          <a:stretch/>
        </p:blipFill>
        <p:spPr bwMode="auto">
          <a:xfrm>
            <a:off x="2499403" y="1756288"/>
            <a:ext cx="7362563" cy="399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B5F15-A33D-195C-C090-B874E0F4A1CF}"/>
              </a:ext>
            </a:extLst>
          </p:cNvPr>
          <p:cNvSpPr txBox="1"/>
          <p:nvPr/>
        </p:nvSpPr>
        <p:spPr>
          <a:xfrm>
            <a:off x="1325167" y="5765539"/>
            <a:ext cx="971103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넥슨Lv2고딕 OTF" panose="00000500000000000000"/>
              </a:rPr>
              <a:t>layer</a:t>
            </a:r>
            <a:r>
              <a:rPr lang="ko-KR" altLang="en-US" sz="2000" dirty="0">
                <a:ea typeface="넥슨Lv2고딕 OTF" panose="00000500000000000000"/>
              </a:rPr>
              <a:t>를 쌓을수록 좋은 성능을 보임</a:t>
            </a:r>
            <a:endParaRPr lang="en-US" altLang="ko-KR" sz="2000" dirty="0">
              <a:ea typeface="넥슨Lv2고딕 OTF" panose="00000500000000000000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58589A0-7C4D-F04A-58B9-225B76B753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2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49"/>
    </mc:Choice>
    <mc:Fallback>
      <p:transition spd="slow" advTm="38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A80A1-7FD5-8038-097C-D32A2D4B7AA4}"/>
              </a:ext>
            </a:extLst>
          </p:cNvPr>
          <p:cNvSpPr txBox="1"/>
          <p:nvPr/>
        </p:nvSpPr>
        <p:spPr>
          <a:xfrm>
            <a:off x="1085301" y="2692077"/>
            <a:ext cx="606947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effectLst/>
                <a:ea typeface="넥슨Lv2고딕 OTF" panose="00000500000000000000"/>
              </a:rPr>
              <a:t>Hybrid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F60B1-2CCB-4DBF-D816-7B13F0E80E78}"/>
              </a:ext>
            </a:extLst>
          </p:cNvPr>
          <p:cNvSpPr txBox="1"/>
          <p:nvPr/>
        </p:nvSpPr>
        <p:spPr>
          <a:xfrm>
            <a:off x="1085301" y="3434748"/>
            <a:ext cx="10128131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ea typeface="넥슨Lv2고딕 OTF" panose="00000500000000000000"/>
              </a:rPr>
              <a:t>Content-based method</a:t>
            </a:r>
            <a:r>
              <a:rPr lang="ko-KR" altLang="en-US" sz="2000" dirty="0">
                <a:ea typeface="넥슨Lv2고딕 OTF" panose="00000500000000000000"/>
              </a:rPr>
              <a:t>와 </a:t>
            </a:r>
            <a:r>
              <a:rPr lang="en-US" altLang="ko-KR" sz="2000" dirty="0">
                <a:ea typeface="넥슨Lv2고딕 OTF" panose="00000500000000000000"/>
              </a:rPr>
              <a:t>Collaborative Filtering</a:t>
            </a:r>
            <a:r>
              <a:rPr lang="ko-KR" altLang="en-US" sz="2000" dirty="0">
                <a:ea typeface="넥슨Lv2고딕 OTF" panose="00000500000000000000"/>
              </a:rPr>
              <a:t>을 함께 사용한 모델</a:t>
            </a:r>
            <a:endParaRPr lang="en-US" altLang="ko-KR" sz="2000" dirty="0">
              <a:ea typeface="넥슨Lv2고딕 OTF" panose="0000050000000000000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ea typeface="넥슨Lv2고딕 OTF" panose="00000500000000000000"/>
              </a:rPr>
              <a:t>새로운 아이템을 추천하지 못하는 </a:t>
            </a:r>
            <a:r>
              <a:rPr lang="en-US" altLang="ko-KR" sz="2000" dirty="0">
                <a:ea typeface="넥슨Lv2고딕 OTF" panose="00000500000000000000"/>
              </a:rPr>
              <a:t>collaborative filtering</a:t>
            </a:r>
            <a:r>
              <a:rPr lang="ko-KR" altLang="en-US" sz="2000" dirty="0">
                <a:ea typeface="넥슨Lv2고딕 OTF" panose="00000500000000000000"/>
              </a:rPr>
              <a:t>의 단점을 극복할 수 있으며</a:t>
            </a:r>
            <a:r>
              <a:rPr lang="en-US" altLang="ko-KR" sz="2000" dirty="0">
                <a:ea typeface="넥슨Lv2고딕 OTF" panose="00000500000000000000"/>
              </a:rPr>
              <a:t>,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넥슨Lv2고딕 OTF" panose="00000500000000000000"/>
              </a:rPr>
              <a:t>    </a:t>
            </a:r>
            <a:r>
              <a:rPr lang="ko-KR" altLang="en-US" sz="2000" dirty="0">
                <a:ea typeface="넥슨Lv2고딕 OTF" panose="00000500000000000000"/>
              </a:rPr>
              <a:t>새로운 사용자에게 추천을 하지 못한 </a:t>
            </a:r>
            <a:r>
              <a:rPr lang="en-US" altLang="ko-KR" sz="2000" dirty="0">
                <a:ea typeface="넥슨Lv2고딕 OTF" panose="00000500000000000000"/>
              </a:rPr>
              <a:t>content-based method</a:t>
            </a:r>
            <a:r>
              <a:rPr lang="ko-KR" altLang="en-US" sz="2000" dirty="0">
                <a:ea typeface="넥슨Lv2고딕 OTF" panose="00000500000000000000"/>
              </a:rPr>
              <a:t>의 단점을 극복</a:t>
            </a:r>
            <a:endParaRPr lang="en-US" altLang="ko-KR" sz="2000" dirty="0">
              <a:ea typeface="넥슨Lv2고딕 OTF" panose="00000500000000000000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B29AC65-F98A-ABB1-0E7A-163974A56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0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73"/>
    </mc:Choice>
    <mc:Fallback>
      <p:transition spd="slow" advTm="27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 모델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A80A1-7FD5-8038-097C-D32A2D4B7AA4}"/>
              </a:ext>
            </a:extLst>
          </p:cNvPr>
          <p:cNvSpPr txBox="1"/>
          <p:nvPr/>
        </p:nvSpPr>
        <p:spPr>
          <a:xfrm>
            <a:off x="1085301" y="2692077"/>
            <a:ext cx="606947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 err="1">
                <a:effectLst/>
                <a:ea typeface="넥슨Lv2고딕 OTF" panose="00000500000000000000"/>
              </a:rPr>
              <a:t>LightFM</a:t>
            </a:r>
            <a:endParaRPr lang="en-US" altLang="ko-KR" sz="2400" b="1" dirty="0">
              <a:effectLst/>
              <a:ea typeface="넥슨Lv2고딕 OTF" panose="000005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F60B1-2CCB-4DBF-D816-7B13F0E80E78}"/>
              </a:ext>
            </a:extLst>
          </p:cNvPr>
          <p:cNvSpPr txBox="1"/>
          <p:nvPr/>
        </p:nvSpPr>
        <p:spPr>
          <a:xfrm>
            <a:off x="1085301" y="3434748"/>
            <a:ext cx="10418542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ea typeface="넥슨Lv2고딕 OTF" panose="00000500000000000000"/>
              </a:rPr>
              <a:t>Hybrid Matrix Factorization model</a:t>
            </a:r>
            <a:r>
              <a:rPr lang="ko-KR" altLang="en-US" sz="2000" dirty="0">
                <a:ea typeface="넥슨Lv2고딕 OTF" panose="00000500000000000000"/>
              </a:rPr>
              <a:t>로 </a:t>
            </a:r>
            <a:r>
              <a:rPr lang="en-US" altLang="ko-KR" sz="2000" dirty="0">
                <a:ea typeface="넥슨Lv2고딕 OTF" panose="00000500000000000000"/>
              </a:rPr>
              <a:t>content-based method</a:t>
            </a:r>
            <a:r>
              <a:rPr lang="ko-KR" altLang="en-US" sz="2000" dirty="0">
                <a:ea typeface="넥슨Lv2고딕 OTF" panose="00000500000000000000"/>
              </a:rPr>
              <a:t>와 </a:t>
            </a:r>
            <a:r>
              <a:rPr lang="en-US" altLang="ko-KR" sz="2000" dirty="0">
                <a:ea typeface="넥슨Lv2고딕 OTF" panose="00000500000000000000"/>
              </a:rPr>
              <a:t>collaborative filtering</a:t>
            </a:r>
            <a:r>
              <a:rPr lang="ko-KR" altLang="en-US" sz="2000" dirty="0">
                <a:ea typeface="넥슨Lv2고딕 OTF" panose="00000500000000000000"/>
              </a:rPr>
              <a:t>의 장점을 모두 가진 모델</a:t>
            </a:r>
            <a:endParaRPr lang="en-US" altLang="ko-KR" sz="2000" dirty="0">
              <a:ea typeface="넥슨Lv2고딕 OTF" panose="0000050000000000000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ea typeface="넥슨Lv2고딕 OTF" panose="00000500000000000000"/>
              </a:rPr>
              <a:t>추천시스템에서의 가장 큰 문제점은 </a:t>
            </a:r>
            <a:r>
              <a:rPr lang="en-US" altLang="ko-KR" sz="2000" dirty="0">
                <a:ea typeface="넥슨Lv2고딕 OTF" panose="00000500000000000000"/>
              </a:rPr>
              <a:t>cold-start </a:t>
            </a:r>
            <a:r>
              <a:rPr lang="ko-KR" altLang="en-US" sz="2000" dirty="0">
                <a:ea typeface="넥슨Lv2고딕 OTF" panose="00000500000000000000"/>
              </a:rPr>
              <a:t>문제점을 완화시킬 수 있음</a:t>
            </a:r>
            <a:endParaRPr lang="en-US" altLang="ko-KR" sz="2000" dirty="0">
              <a:ea typeface="넥슨Lv2고딕 OTF" panose="0000050000000000000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92A1B7C-0BAA-9687-1909-F13EAC37BE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09"/>
    </mc:Choice>
    <mc:Fallback>
      <p:transition spd="slow" advTm="13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성능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3E56EAA-1645-E58C-B747-537E9CFB0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636274"/>
              </p:ext>
            </p:extLst>
          </p:nvPr>
        </p:nvGraphicFramePr>
        <p:xfrm>
          <a:off x="1590968" y="2226751"/>
          <a:ext cx="8917797" cy="214815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9470">
                  <a:extLst>
                    <a:ext uri="{9D8B030D-6E8A-4147-A177-3AD203B41FA5}">
                      <a16:colId xmlns:a16="http://schemas.microsoft.com/office/drawing/2014/main" val="1106475932"/>
                    </a:ext>
                  </a:extLst>
                </a:gridCol>
                <a:gridCol w="1208603">
                  <a:extLst>
                    <a:ext uri="{9D8B030D-6E8A-4147-A177-3AD203B41FA5}">
                      <a16:colId xmlns:a16="http://schemas.microsoft.com/office/drawing/2014/main" val="1168777028"/>
                    </a:ext>
                  </a:extLst>
                </a:gridCol>
                <a:gridCol w="973576">
                  <a:extLst>
                    <a:ext uri="{9D8B030D-6E8A-4147-A177-3AD203B41FA5}">
                      <a16:colId xmlns:a16="http://schemas.microsoft.com/office/drawing/2014/main" val="3420573402"/>
                    </a:ext>
                  </a:extLst>
                </a:gridCol>
                <a:gridCol w="1324037">
                  <a:extLst>
                    <a:ext uri="{9D8B030D-6E8A-4147-A177-3AD203B41FA5}">
                      <a16:colId xmlns:a16="http://schemas.microsoft.com/office/drawing/2014/main" val="2319371708"/>
                    </a:ext>
                  </a:extLst>
                </a:gridCol>
                <a:gridCol w="1324037">
                  <a:extLst>
                    <a:ext uri="{9D8B030D-6E8A-4147-A177-3AD203B41FA5}">
                      <a16:colId xmlns:a16="http://schemas.microsoft.com/office/drawing/2014/main" val="2525423862"/>
                    </a:ext>
                  </a:extLst>
                </a:gridCol>
                <a:gridCol w="1324037">
                  <a:extLst>
                    <a:ext uri="{9D8B030D-6E8A-4147-A177-3AD203B41FA5}">
                      <a16:colId xmlns:a16="http://schemas.microsoft.com/office/drawing/2014/main" val="3966514386"/>
                    </a:ext>
                  </a:extLst>
                </a:gridCol>
                <a:gridCol w="1324037">
                  <a:extLst>
                    <a:ext uri="{9D8B030D-6E8A-4147-A177-3AD203B41FA5}">
                      <a16:colId xmlns:a16="http://schemas.microsoft.com/office/drawing/2014/main" val="843661284"/>
                    </a:ext>
                  </a:extLst>
                </a:gridCol>
              </a:tblGrid>
              <a:tr h="664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Model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NCF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LightFM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LightFM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en-US" altLang="ko-KR" sz="1050" dirty="0"/>
                        <a:t>(meta)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Matrix Factorization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Matrix Factorization</a:t>
                      </a:r>
                      <a:endParaRPr lang="ko-KR" altLang="en-US" sz="1050" dirty="0"/>
                    </a:p>
                    <a:p>
                      <a:pPr algn="ctr" latinLnBrk="1"/>
                      <a:r>
                        <a:rPr lang="en-US" altLang="ko-KR" sz="1050" dirty="0"/>
                        <a:t>(meta)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BiVAE</a:t>
                      </a:r>
                      <a:endParaRPr lang="en-US" altLang="ko-KR" sz="105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0306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MAP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0.004876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0.000179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0.005266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0.016408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0.016474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0.036288</a:t>
                      </a:r>
                      <a:endParaRPr lang="ko-KR" altLang="en-US" sz="105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2709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NDCG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0.011440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0.000793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0.015583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0.031498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0.032077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0.085151</a:t>
                      </a:r>
                      <a:endParaRPr lang="ko-KR" altLang="en-US" sz="105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8470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PRECISION@K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0.009011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0.000772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0.013203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0.021136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0.020952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0.057221</a:t>
                      </a:r>
                      <a:endParaRPr lang="ko-KR" altLang="en-US" sz="105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28502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RECALL@K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0.011217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0.000858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0.017592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0.043550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0.042821</a:t>
                      </a:r>
                      <a:endParaRPr lang="ko-KR" altLang="en-US" sz="105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0.058966</a:t>
                      </a:r>
                      <a:endParaRPr lang="ko-KR" altLang="en-US" sz="105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879372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2C2984-D67C-98E8-331C-F4A423BFBA63}"/>
              </a:ext>
            </a:extLst>
          </p:cNvPr>
          <p:cNvSpPr txBox="1"/>
          <p:nvPr/>
        </p:nvSpPr>
        <p:spPr>
          <a:xfrm>
            <a:off x="1537724" y="4823089"/>
            <a:ext cx="10135490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dirty="0">
                <a:ea typeface="넥슨Lv2고딕 OTF" panose="00000500000000000000"/>
              </a:rPr>
              <a:t>metadata</a:t>
            </a:r>
            <a:r>
              <a:rPr lang="ko-KR" altLang="en-US" sz="2000" dirty="0">
                <a:ea typeface="넥슨Lv2고딕 OTF" panose="00000500000000000000"/>
              </a:rPr>
              <a:t>를 활용한 모델이 사용하지 않은 모델보다 더 나은 성능을 보임</a:t>
            </a:r>
            <a:endParaRPr lang="en-US" altLang="ko-KR" sz="2000" dirty="0">
              <a:ea typeface="넥슨Lv2고딕 OTF" panose="00000500000000000000"/>
            </a:endParaRP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dirty="0">
                <a:ea typeface="넥슨Lv2고딕 OTF" panose="00000500000000000000"/>
              </a:rPr>
              <a:t>2021</a:t>
            </a:r>
            <a:r>
              <a:rPr lang="ko-KR" altLang="en-US" sz="2000" dirty="0">
                <a:ea typeface="넥슨Lv2고딕 OTF" panose="00000500000000000000"/>
              </a:rPr>
              <a:t>년에 발표된 </a:t>
            </a:r>
            <a:r>
              <a:rPr lang="en-US" altLang="ko-KR" sz="2000" dirty="0">
                <a:ea typeface="넥슨Lv2고딕 OTF" panose="00000500000000000000"/>
              </a:rPr>
              <a:t>VAE </a:t>
            </a:r>
            <a:r>
              <a:rPr lang="ko-KR" altLang="en-US" sz="2000" dirty="0">
                <a:ea typeface="넥슨Lv2고딕 OTF" panose="00000500000000000000"/>
              </a:rPr>
              <a:t>기반 </a:t>
            </a:r>
            <a:r>
              <a:rPr lang="en-US" altLang="ko-KR" sz="2000" dirty="0" err="1">
                <a:ea typeface="넥슨Lv2고딕 OTF" panose="00000500000000000000"/>
              </a:rPr>
              <a:t>BiVAE</a:t>
            </a:r>
            <a:r>
              <a:rPr lang="en-US" altLang="ko-KR" sz="2000" dirty="0">
                <a:ea typeface="넥슨Lv2고딕 OTF" panose="00000500000000000000"/>
              </a:rPr>
              <a:t> </a:t>
            </a:r>
            <a:r>
              <a:rPr lang="ko-KR" altLang="en-US" sz="2000" dirty="0">
                <a:ea typeface="넥슨Lv2고딕 OTF" panose="00000500000000000000"/>
              </a:rPr>
              <a:t>모델이 매우 뛰어난 성능을 보임</a:t>
            </a:r>
            <a:endParaRPr lang="en-US" altLang="ko-KR" sz="2000" dirty="0">
              <a:ea typeface="넥슨Lv2고딕 OTF" panose="00000500000000000000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2CCF0CB-FF8A-2B3B-B4B6-9E122F2A4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36"/>
    </mc:Choice>
    <mc:Fallback>
      <p:transition spd="slow" advTm="29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결론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428828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C2984-D67C-98E8-331C-F4A423BFBA63}"/>
              </a:ext>
            </a:extLst>
          </p:cNvPr>
          <p:cNvSpPr txBox="1"/>
          <p:nvPr/>
        </p:nvSpPr>
        <p:spPr>
          <a:xfrm>
            <a:off x="970191" y="2827055"/>
            <a:ext cx="10533652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dirty="0">
                <a:ea typeface="넥슨Lv2고딕 OTF" panose="00000500000000000000"/>
              </a:rPr>
              <a:t>Metadata</a:t>
            </a:r>
            <a:r>
              <a:rPr lang="ko-KR" altLang="en-US" sz="2000" dirty="0">
                <a:ea typeface="넥슨Lv2고딕 OTF" panose="00000500000000000000"/>
              </a:rPr>
              <a:t>를 활용한 추천시스템 모델이 더 좋은 성능을 보임 </a:t>
            </a:r>
            <a:endParaRPr lang="en-US" altLang="ko-KR" sz="2000" dirty="0">
              <a:ea typeface="넥슨Lv2고딕 OTF" panose="00000500000000000000"/>
            </a:endParaRP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dirty="0">
                <a:ea typeface="넥슨Lv2고딕 OTF" panose="00000500000000000000"/>
              </a:rPr>
              <a:t>deep learning</a:t>
            </a:r>
            <a:r>
              <a:rPr lang="ko-KR" altLang="en-US" sz="2000" dirty="0">
                <a:ea typeface="넥슨Lv2고딕 OTF" panose="00000500000000000000"/>
              </a:rPr>
              <a:t>을 이용한 모델의 경우 </a:t>
            </a:r>
            <a:r>
              <a:rPr lang="en-US" altLang="ko-KR" sz="2000" dirty="0">
                <a:ea typeface="넥슨Lv2고딕 OTF" panose="00000500000000000000"/>
              </a:rPr>
              <a:t>GPU</a:t>
            </a:r>
            <a:r>
              <a:rPr lang="ko-KR" altLang="en-US" sz="2000" dirty="0">
                <a:ea typeface="넥슨Lv2고딕 OTF" panose="00000500000000000000"/>
              </a:rPr>
              <a:t>의 한계로 데이터의 수를 축소하여 </a:t>
            </a:r>
            <a:endParaRPr lang="en-US" altLang="ko-KR" sz="2000" dirty="0">
              <a:ea typeface="넥슨Lv2고딕 OTF" panose="0000050000000000000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a typeface="넥슨Lv2고딕 OTF" panose="00000500000000000000"/>
              </a:rPr>
              <a:t>     </a:t>
            </a:r>
            <a:r>
              <a:rPr lang="ko-KR" altLang="en-US" sz="2000" dirty="0">
                <a:ea typeface="넥슨Lv2고딕 OTF" panose="00000500000000000000"/>
              </a:rPr>
              <a:t>생각보다 성능이 기대에 미치지 못함</a:t>
            </a:r>
            <a:endParaRPr lang="en-US" altLang="ko-KR" sz="2000" dirty="0">
              <a:ea typeface="넥슨Lv2고딕 OTF" panose="00000500000000000000"/>
            </a:endParaRP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2000" dirty="0" err="1">
                <a:ea typeface="넥슨Lv2고딕 OTF" panose="00000500000000000000"/>
              </a:rPr>
              <a:t>BiVAE</a:t>
            </a:r>
            <a:r>
              <a:rPr lang="ko-KR" altLang="en-US" sz="2000" dirty="0">
                <a:ea typeface="넥슨Lv2고딕 OTF" panose="00000500000000000000"/>
              </a:rPr>
              <a:t>의 경우 </a:t>
            </a:r>
            <a:r>
              <a:rPr lang="en-US" altLang="ko-KR" sz="2000" dirty="0">
                <a:ea typeface="넥슨Lv2고딕 OTF" panose="00000500000000000000"/>
              </a:rPr>
              <a:t>2021</a:t>
            </a:r>
            <a:r>
              <a:rPr lang="ko-KR" altLang="en-US" sz="2000" dirty="0">
                <a:ea typeface="넥슨Lv2고딕 OTF" panose="00000500000000000000"/>
              </a:rPr>
              <a:t>년에 발표된 모델로 기존의 </a:t>
            </a:r>
            <a:r>
              <a:rPr lang="en-US" altLang="ko-KR" sz="2000" dirty="0">
                <a:ea typeface="넥슨Lv2고딕 OTF" panose="00000500000000000000"/>
              </a:rPr>
              <a:t>VAE</a:t>
            </a:r>
            <a:r>
              <a:rPr lang="ko-KR" altLang="en-US" sz="2000" dirty="0">
                <a:ea typeface="넥슨Lv2고딕 OTF" panose="00000500000000000000"/>
              </a:rPr>
              <a:t>의 단점을 극복했기에 성능면에서 우수하다고 볼 수 있음</a:t>
            </a:r>
            <a:r>
              <a:rPr lang="en-US" altLang="ko-KR" sz="2000" dirty="0">
                <a:ea typeface="넥슨Lv2고딕 OTF" panose="00000500000000000000"/>
              </a:rPr>
              <a:t> 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C193EA79-1F5B-3038-7A7D-E8CABDDDD1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46"/>
    </mc:Choice>
    <mc:Fallback>
      <p:transition spd="slow" advTm="54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4465562" y="1412113"/>
            <a:ext cx="3260876" cy="5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A7670-CB1B-254C-86C8-F8BED03DEB44}"/>
              </a:ext>
            </a:extLst>
          </p:cNvPr>
          <p:cNvSpPr txBox="1"/>
          <p:nvPr/>
        </p:nvSpPr>
        <p:spPr>
          <a:xfrm>
            <a:off x="4260466" y="742687"/>
            <a:ext cx="3671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About Our Team</a:t>
            </a:r>
            <a:endParaRPr lang="ko-KR" altLang="en-US" sz="3600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59C290-A9FA-F472-B12A-564140ACD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6" t="33553" r="10272" b="17070"/>
          <a:stretch/>
        </p:blipFill>
        <p:spPr bwMode="auto">
          <a:xfrm flipH="1">
            <a:off x="583357" y="2969801"/>
            <a:ext cx="2106857" cy="247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071004B-B0C7-C2FE-B194-B1F162D7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8122" y="2969801"/>
            <a:ext cx="2043818" cy="247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BD5FC7-C257-5B14-4CF3-74BD633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0798" y="2969801"/>
            <a:ext cx="1981925" cy="247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3B23CB1-8295-D052-E11D-9334FEBFD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22698" y="2969801"/>
            <a:ext cx="1927351" cy="247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6B9D9-9ABA-5CD6-74A6-BDB3ABAD784E}"/>
              </a:ext>
            </a:extLst>
          </p:cNvPr>
          <p:cNvSpPr txBox="1"/>
          <p:nvPr/>
        </p:nvSpPr>
        <p:spPr>
          <a:xfrm>
            <a:off x="974577" y="5507022"/>
            <a:ext cx="137264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권예진</a:t>
            </a:r>
            <a:endParaRPr lang="en-US" altLang="ko-KR" sz="14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응용통계학부</a:t>
            </a:r>
            <a:endParaRPr lang="en-US" altLang="ko-KR" sz="14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소프트웨어</a:t>
            </a:r>
            <a:r>
              <a:rPr lang="en-US" altLang="ko-KR" sz="14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F2B07-A387-6786-6E17-56DACB79C809}"/>
              </a:ext>
            </a:extLst>
          </p:cNvPr>
          <p:cNvSpPr txBox="1"/>
          <p:nvPr/>
        </p:nvSpPr>
        <p:spPr>
          <a:xfrm>
            <a:off x="3818397" y="5449313"/>
            <a:ext cx="137264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김중훈</a:t>
            </a:r>
            <a:endParaRPr lang="en-US" altLang="ko-KR" sz="14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응용통계학부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AF733-8513-028F-CB90-69932532ECFD}"/>
              </a:ext>
            </a:extLst>
          </p:cNvPr>
          <p:cNvSpPr txBox="1"/>
          <p:nvPr/>
        </p:nvSpPr>
        <p:spPr>
          <a:xfrm>
            <a:off x="6659248" y="5478710"/>
            <a:ext cx="157450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박경빈</a:t>
            </a:r>
            <a:endParaRPr lang="en-US" altLang="ko-KR" sz="14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소프트웨어학부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1409A-F061-148A-9A45-2C56322EB6E1}"/>
              </a:ext>
            </a:extLst>
          </p:cNvPr>
          <p:cNvSpPr txBox="1"/>
          <p:nvPr/>
        </p:nvSpPr>
        <p:spPr>
          <a:xfrm>
            <a:off x="9503068" y="5478710"/>
            <a:ext cx="157450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임도연</a:t>
            </a:r>
            <a:endParaRPr lang="en-US" altLang="ko-KR" sz="14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소프트웨어학부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D1D4D-DB02-02F2-CE68-C198869346EE}"/>
              </a:ext>
            </a:extLst>
          </p:cNvPr>
          <p:cNvSpPr txBox="1"/>
          <p:nvPr/>
        </p:nvSpPr>
        <p:spPr>
          <a:xfrm>
            <a:off x="620231" y="1347965"/>
            <a:ext cx="104067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Ah</a:t>
            </a:r>
          </a:p>
          <a:p>
            <a:endParaRPr lang="en-US" altLang="ko-KR" sz="1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Chu</a:t>
            </a:r>
            <a:endParaRPr lang="ko-KR" altLang="en-US" sz="36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5FBDA3-64D6-DCFF-A5FB-4092A5C0E19D}"/>
              </a:ext>
            </a:extLst>
          </p:cNvPr>
          <p:cNvSpPr txBox="1"/>
          <p:nvPr/>
        </p:nvSpPr>
        <p:spPr>
          <a:xfrm>
            <a:off x="1418670" y="1537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아마존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66E6D-48AF-4D09-607B-A48CB1B67F71}"/>
              </a:ext>
            </a:extLst>
          </p:cNvPr>
          <p:cNvSpPr txBox="1"/>
          <p:nvPr/>
        </p:nvSpPr>
        <p:spPr>
          <a:xfrm>
            <a:off x="1741930" y="2112455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추천시스템</a:t>
            </a: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572A4AFE-C2A9-DD70-68C0-F0AB1FC1E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8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07"/>
    </mc:Choice>
    <mc:Fallback>
      <p:transition spd="slow" advTm="22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C5814-8F79-173F-E0B0-880EA63C95CC}"/>
              </a:ext>
            </a:extLst>
          </p:cNvPr>
          <p:cNvSpPr txBox="1"/>
          <p:nvPr/>
        </p:nvSpPr>
        <p:spPr>
          <a:xfrm>
            <a:off x="4320514" y="2658434"/>
            <a:ext cx="35509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439B7-1CB6-E76F-ABBD-F899D43F666B}"/>
              </a:ext>
            </a:extLst>
          </p:cNvPr>
          <p:cNvSpPr txBox="1"/>
          <p:nvPr/>
        </p:nvSpPr>
        <p:spPr>
          <a:xfrm>
            <a:off x="5368878" y="367409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발표자 </a:t>
            </a:r>
            <a:r>
              <a:rPr lang="ko-KR" altLang="en-US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임도연</a:t>
            </a:r>
            <a:endParaRPr lang="ko-KR" altLang="en-US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86392A8-42E7-EEDC-C645-AD4157708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6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8"/>
    </mc:Choice>
    <mc:Fallback>
      <p:transition spd="slow" advTm="10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주제 선정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F96011-B2C5-56F6-511B-D5705AFA9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15650"/>
            <a:ext cx="6096000" cy="188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2F4B2-E7EE-D242-9B15-820C5766B00B}"/>
              </a:ext>
            </a:extLst>
          </p:cNvPr>
          <p:cNvSpPr txBox="1"/>
          <p:nvPr/>
        </p:nvSpPr>
        <p:spPr>
          <a:xfrm>
            <a:off x="3132685" y="43550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Nanum Gothic"/>
                <a:ea typeface="넥슨Lv2고딕 OTF" panose="00000500000000000000"/>
              </a:rPr>
              <a:t>Amazon 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Nanum Gothic"/>
                <a:ea typeface="넥슨Lv2고딕 OTF" panose="00000500000000000000"/>
              </a:rPr>
              <a:t>상품 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Nanum Gothic"/>
                <a:ea typeface="넥슨Lv2고딕 OTF" panose="00000500000000000000"/>
              </a:rPr>
              <a:t>dataset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Nanum Gothic"/>
                <a:ea typeface="넥슨Lv2고딕 OTF" panose="00000500000000000000"/>
              </a:rPr>
              <a:t>을 이용한 추천시스템</a:t>
            </a:r>
            <a:endParaRPr lang="ko-KR" altLang="en-US" sz="2400" b="0" dirty="0">
              <a:effectLst/>
              <a:ea typeface="넥슨Lv2고딕 OTF" panose="0000050000000000000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C66ACE-04DB-037B-545E-21F747C491C2}"/>
              </a:ext>
            </a:extLst>
          </p:cNvPr>
          <p:cNvSpPr/>
          <p:nvPr/>
        </p:nvSpPr>
        <p:spPr>
          <a:xfrm>
            <a:off x="1892967" y="5161082"/>
            <a:ext cx="2390273" cy="914400"/>
          </a:xfrm>
          <a:prstGeom prst="rect">
            <a:avLst/>
          </a:prstGeom>
          <a:solidFill>
            <a:srgbClr val="F6B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65821-AB26-9EE4-30FD-12ACF67BF7A2}"/>
              </a:ext>
            </a:extLst>
          </p:cNvPr>
          <p:cNvSpPr txBox="1"/>
          <p:nvPr/>
        </p:nvSpPr>
        <p:spPr>
          <a:xfrm>
            <a:off x="2059635" y="5248636"/>
            <a:ext cx="20569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ea typeface="넥슨Lv2고딕 OTF" panose="00000500000000000000"/>
              </a:rPr>
              <a:t>상업적</a:t>
            </a:r>
            <a:endParaRPr lang="en-US" altLang="ko-KR" sz="2000" b="0" dirty="0">
              <a:effectLst/>
              <a:ea typeface="넥슨Lv2고딕 OTF" panose="0000050000000000000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ea typeface="넥슨Lv2고딕 OTF" panose="00000500000000000000"/>
              </a:rPr>
              <a:t>이용가능성</a:t>
            </a:r>
            <a:endParaRPr lang="en-US" altLang="ko-KR" sz="2000" b="0" dirty="0">
              <a:effectLst/>
              <a:ea typeface="넥슨Lv2고딕 OTF" panose="0000050000000000000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11D9EC-908E-4B72-6E9E-22C3BCFD9295}"/>
              </a:ext>
            </a:extLst>
          </p:cNvPr>
          <p:cNvSpPr/>
          <p:nvPr/>
        </p:nvSpPr>
        <p:spPr>
          <a:xfrm>
            <a:off x="5072466" y="5161082"/>
            <a:ext cx="2390273" cy="914400"/>
          </a:xfrm>
          <a:prstGeom prst="rect">
            <a:avLst/>
          </a:prstGeom>
          <a:solidFill>
            <a:srgbClr val="F6B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EAEC1-BFD8-8EF7-022F-1049677CEA24}"/>
              </a:ext>
            </a:extLst>
          </p:cNvPr>
          <p:cNvSpPr txBox="1"/>
          <p:nvPr/>
        </p:nvSpPr>
        <p:spPr>
          <a:xfrm>
            <a:off x="5239134" y="5248636"/>
            <a:ext cx="20569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ea typeface="넥슨Lv2고딕 OTF" panose="00000500000000000000"/>
              </a:rPr>
              <a:t>공감 가능한</a:t>
            </a:r>
            <a:endParaRPr lang="en-US" altLang="ko-KR" sz="2000" b="0" dirty="0">
              <a:effectLst/>
              <a:ea typeface="넥슨Lv2고딕 OTF" panose="0000050000000000000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ea typeface="넥슨Lv2고딕 OTF" panose="00000500000000000000"/>
              </a:rPr>
              <a:t>주제</a:t>
            </a:r>
            <a:endParaRPr lang="en-US" altLang="ko-KR" sz="2000" b="0" dirty="0">
              <a:effectLst/>
              <a:ea typeface="넥슨Lv2고딕 OTF" panose="0000050000000000000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6E1AEA-8461-4FD0-F191-2090E1F5D41C}"/>
              </a:ext>
            </a:extLst>
          </p:cNvPr>
          <p:cNvSpPr/>
          <p:nvPr/>
        </p:nvSpPr>
        <p:spPr>
          <a:xfrm>
            <a:off x="8335570" y="5161082"/>
            <a:ext cx="2390273" cy="914400"/>
          </a:xfrm>
          <a:prstGeom prst="rect">
            <a:avLst/>
          </a:prstGeom>
          <a:solidFill>
            <a:srgbClr val="F6B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349B7-CD5E-8635-EA03-538549CEA412}"/>
              </a:ext>
            </a:extLst>
          </p:cNvPr>
          <p:cNvSpPr txBox="1"/>
          <p:nvPr/>
        </p:nvSpPr>
        <p:spPr>
          <a:xfrm>
            <a:off x="8502238" y="5248636"/>
            <a:ext cx="20569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ea typeface="넥슨Lv2고딕 OTF" panose="00000500000000000000"/>
              </a:rPr>
              <a:t>데이터셋의</a:t>
            </a:r>
            <a:endParaRPr lang="en-US" altLang="ko-KR" sz="2000" b="0" dirty="0">
              <a:effectLst/>
              <a:ea typeface="넥슨Lv2고딕 OTF" panose="0000050000000000000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ea typeface="넥슨Lv2고딕 OTF" panose="00000500000000000000"/>
              </a:rPr>
              <a:t>편리성</a:t>
            </a:r>
            <a:endParaRPr lang="en-US" altLang="ko-KR" sz="2000" b="0" dirty="0">
              <a:effectLst/>
              <a:ea typeface="넥슨Lv2고딕 OTF" panose="00000500000000000000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559C0F5-7686-4B52-A8E7-8A0CFB6C0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5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99"/>
    </mc:Choice>
    <mc:Fallback>
      <p:transition spd="slow" advTm="38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주제 선정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FFFA11-685C-6FFD-9EAB-36347AC91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118" y="1920859"/>
            <a:ext cx="4462194" cy="3896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ECADC0-1555-EE5C-F139-61B4967027FF}"/>
              </a:ext>
            </a:extLst>
          </p:cNvPr>
          <p:cNvSpPr txBox="1"/>
          <p:nvPr/>
        </p:nvSpPr>
        <p:spPr>
          <a:xfrm>
            <a:off x="6557666" y="3238090"/>
            <a:ext cx="4462194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Nanum Gothic"/>
                <a:ea typeface="넥슨Lv2고딕 OTF" panose="00000500000000000000"/>
              </a:rPr>
              <a:t>최근 추천시스템 분야에서</a:t>
            </a:r>
            <a:endParaRPr lang="en-US" altLang="ko-KR" sz="2000" i="0" u="none" strike="noStrike" dirty="0">
              <a:solidFill>
                <a:srgbClr val="000000"/>
              </a:solidFill>
              <a:effectLst/>
              <a:latin typeface="Nanum Gothic"/>
              <a:ea typeface="넥슨Lv2고딕 OTF" panose="00000500000000000000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effectLst/>
                <a:ea typeface="넥슨Lv2고딕 OTF" panose="00000500000000000000"/>
              </a:rPr>
              <a:t>자연어처리 기술을 이용하는 연구가 많이 진행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F09D8B6-5E1D-E5BA-1A09-D75E7173FE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2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32"/>
    </mc:Choice>
    <mc:Fallback>
      <p:transition spd="slow" advTm="27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데이터셋 정의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9A0237-EABF-8136-B25D-06C34FF17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0" t="11228" r="18059" b="13858"/>
          <a:stretch/>
        </p:blipFill>
        <p:spPr bwMode="auto">
          <a:xfrm>
            <a:off x="1172578" y="1733729"/>
            <a:ext cx="4970045" cy="436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D737A0-36B3-DA4F-E924-B68A7F45179A}"/>
              </a:ext>
            </a:extLst>
          </p:cNvPr>
          <p:cNvSpPr/>
          <p:nvPr/>
        </p:nvSpPr>
        <p:spPr>
          <a:xfrm>
            <a:off x="1162051" y="3552825"/>
            <a:ext cx="4972050" cy="171450"/>
          </a:xfrm>
          <a:prstGeom prst="rect">
            <a:avLst/>
          </a:prstGeom>
          <a:noFill/>
          <a:ln w="28575">
            <a:solidFill>
              <a:srgbClr val="F6B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2FCB-5674-FE8E-0AD1-4C56EC0100F1}"/>
              </a:ext>
            </a:extLst>
          </p:cNvPr>
          <p:cNvSpPr txBox="1"/>
          <p:nvPr/>
        </p:nvSpPr>
        <p:spPr>
          <a:xfrm>
            <a:off x="6466041" y="3552825"/>
            <a:ext cx="4866710" cy="9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Nanum Gothic"/>
                <a:ea typeface="넥슨Lv2고딕 OTF" panose="00000500000000000000"/>
              </a:rPr>
              <a:t>사람들이 자주 구매하는 항목이라 </a:t>
            </a:r>
            <a:endParaRPr lang="en-US" altLang="ko-KR" sz="2000" i="0" u="none" strike="noStrike" dirty="0">
              <a:solidFill>
                <a:srgbClr val="000000"/>
              </a:solidFill>
              <a:effectLst/>
              <a:latin typeface="Nanum Gothic"/>
              <a:ea typeface="넥슨Lv2고딕 OTF" panose="00000500000000000000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Nanum Gothic"/>
                <a:ea typeface="넥슨Lv2고딕 OTF" panose="00000500000000000000"/>
              </a:rPr>
              <a:t>생각하여 선정</a:t>
            </a:r>
            <a:endParaRPr lang="ko-KR" altLang="en-US" sz="2000" dirty="0">
              <a:effectLst/>
              <a:ea typeface="넥슨Lv2고딕 OTF" panose="00000500000000000000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CCBFDC33-E87F-76CD-4504-56BFA435F0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279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05"/>
    </mc:Choice>
    <mc:Fallback>
      <p:transition spd="slow" advTm="29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데이터셋 정의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A1E406-0212-0765-3F78-5F7895BE3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801" y="2492567"/>
            <a:ext cx="7586398" cy="3064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8726F-67BE-17F7-B49B-79CE502E7638}"/>
              </a:ext>
            </a:extLst>
          </p:cNvPr>
          <p:cNvSpPr txBox="1"/>
          <p:nvPr/>
        </p:nvSpPr>
        <p:spPr>
          <a:xfrm>
            <a:off x="851305" y="1552521"/>
            <a:ext cx="243732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effectLst/>
                <a:ea typeface="넥슨Lv2고딕 OTF" panose="00000500000000000000"/>
              </a:rPr>
              <a:t>Review data</a:t>
            </a:r>
            <a:endParaRPr lang="ko-KR" altLang="en-US" sz="2400" b="1" dirty="0">
              <a:effectLst/>
              <a:ea typeface="넥슨Lv2고딕 OTF" panose="0000050000000000000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D50687-7B85-DF69-C108-A149F451260E}"/>
              </a:ext>
            </a:extLst>
          </p:cNvPr>
          <p:cNvSpPr/>
          <p:nvPr/>
        </p:nvSpPr>
        <p:spPr>
          <a:xfrm>
            <a:off x="2524126" y="2752724"/>
            <a:ext cx="3495674" cy="476251"/>
          </a:xfrm>
          <a:prstGeom prst="rect">
            <a:avLst/>
          </a:prstGeom>
          <a:noFill/>
          <a:ln w="28575">
            <a:solidFill>
              <a:srgbClr val="F6B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98D4ED-F27D-1BB9-73F3-3E2F053E66E9}"/>
              </a:ext>
            </a:extLst>
          </p:cNvPr>
          <p:cNvSpPr/>
          <p:nvPr/>
        </p:nvSpPr>
        <p:spPr>
          <a:xfrm>
            <a:off x="2524126" y="4430576"/>
            <a:ext cx="1724024" cy="246199"/>
          </a:xfrm>
          <a:prstGeom prst="rect">
            <a:avLst/>
          </a:prstGeom>
          <a:noFill/>
          <a:ln w="28575">
            <a:solidFill>
              <a:srgbClr val="F6B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A2E535D-8F85-BEEC-F4DD-B6E26A00AD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93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04"/>
    </mc:Choice>
    <mc:Fallback>
      <p:transition spd="slow" advTm="42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데이터셋 정의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8726F-67BE-17F7-B49B-79CE502E7638}"/>
              </a:ext>
            </a:extLst>
          </p:cNvPr>
          <p:cNvSpPr txBox="1"/>
          <p:nvPr/>
        </p:nvSpPr>
        <p:spPr>
          <a:xfrm>
            <a:off x="832663" y="1462285"/>
            <a:ext cx="186292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effectLst/>
                <a:ea typeface="넥슨Lv2고딕 OTF" panose="00000500000000000000"/>
              </a:rPr>
              <a:t>Metadata</a:t>
            </a:r>
            <a:endParaRPr lang="ko-KR" altLang="en-US" sz="2400" b="1" dirty="0">
              <a:effectLst/>
              <a:ea typeface="넥슨Lv2고딕 OTF" panose="0000050000000000000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EFCDD6-D593-81A2-2DB6-7EE3BC93F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435" y="1657296"/>
            <a:ext cx="5070410" cy="46148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292A1C-C7FF-8D45-5A2A-140131A647A0}"/>
              </a:ext>
            </a:extLst>
          </p:cNvPr>
          <p:cNvSpPr/>
          <p:nvPr/>
        </p:nvSpPr>
        <p:spPr>
          <a:xfrm>
            <a:off x="4000501" y="2114550"/>
            <a:ext cx="1162049" cy="161926"/>
          </a:xfrm>
          <a:prstGeom prst="rect">
            <a:avLst/>
          </a:prstGeom>
          <a:noFill/>
          <a:ln w="28575">
            <a:solidFill>
              <a:srgbClr val="F6B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02C720-5C77-FB5D-5E01-9F8EE5AFA072}"/>
              </a:ext>
            </a:extLst>
          </p:cNvPr>
          <p:cNvSpPr/>
          <p:nvPr/>
        </p:nvSpPr>
        <p:spPr>
          <a:xfrm>
            <a:off x="4000501" y="5915025"/>
            <a:ext cx="4476749" cy="161926"/>
          </a:xfrm>
          <a:prstGeom prst="rect">
            <a:avLst/>
          </a:prstGeom>
          <a:noFill/>
          <a:ln w="28575">
            <a:solidFill>
              <a:srgbClr val="F6B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909FA3E-1608-C08D-3DC8-6A6CC4B95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32"/>
    </mc:Choice>
    <mc:Fallback>
      <p:transition spd="slow" advTm="27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30A94C-506B-6F0E-EAF7-E2A4CF22B5A6}"/>
              </a:ext>
            </a:extLst>
          </p:cNvPr>
          <p:cNvSpPr/>
          <p:nvPr/>
        </p:nvSpPr>
        <p:spPr>
          <a:xfrm>
            <a:off x="501193" y="411908"/>
            <a:ext cx="45719" cy="531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F218-0CDD-74C2-B1E3-E6BE321D5DBA}"/>
              </a:ext>
            </a:extLst>
          </p:cNvPr>
          <p:cNvSpPr txBox="1"/>
          <p:nvPr/>
        </p:nvSpPr>
        <p:spPr>
          <a:xfrm>
            <a:off x="688157" y="419899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데이터 </a:t>
            </a:r>
            <a:r>
              <a:rPr lang="ko-KR" altLang="en-US" sz="2800" b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전처리</a:t>
            </a:r>
            <a:endParaRPr lang="ko-KR" altLang="en-US" sz="2800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03D11-5621-E0C5-873E-8067CBF79ABB}"/>
              </a:ext>
            </a:extLst>
          </p:cNvPr>
          <p:cNvSpPr/>
          <p:nvPr/>
        </p:nvSpPr>
        <p:spPr>
          <a:xfrm>
            <a:off x="688157" y="1300492"/>
            <a:ext cx="10985057" cy="5137609"/>
          </a:xfrm>
          <a:prstGeom prst="rect">
            <a:avLst/>
          </a:prstGeom>
          <a:solidFill>
            <a:schemeClr val="bg1"/>
          </a:solidFill>
          <a:ln w="76200">
            <a:solidFill>
              <a:srgbClr val="ED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40C7D-0CC4-05E4-2578-56DA6A3F968F}"/>
              </a:ext>
            </a:extLst>
          </p:cNvPr>
          <p:cNvSpPr txBox="1"/>
          <p:nvPr/>
        </p:nvSpPr>
        <p:spPr>
          <a:xfrm>
            <a:off x="2239988" y="4379585"/>
            <a:ext cx="7712024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ffectLst/>
                <a:ea typeface="넥슨Lv2고딕 OTF" panose="00000500000000000000"/>
              </a:rPr>
              <a:t>User-Item Interaction data(Review data)</a:t>
            </a:r>
            <a:r>
              <a:rPr lang="ko-KR" altLang="en-US" sz="2000" dirty="0">
                <a:effectLst/>
                <a:ea typeface="넥슨Lv2고딕 OTF" panose="00000500000000000000"/>
              </a:rPr>
              <a:t>를 </a:t>
            </a:r>
            <a:endParaRPr lang="en-US" altLang="ko-KR" sz="2000" dirty="0">
              <a:effectLst/>
              <a:ea typeface="넥슨Lv2고딕 OTF" panose="00000500000000000000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ffectLst/>
                <a:ea typeface="넥슨Lv2고딕 OTF" panose="00000500000000000000"/>
              </a:rPr>
              <a:t>item</a:t>
            </a:r>
            <a:r>
              <a:rPr lang="ko-KR" altLang="en-US" sz="2000" dirty="0">
                <a:effectLst/>
                <a:ea typeface="넥슨Lv2고딕 OTF" panose="00000500000000000000"/>
              </a:rPr>
              <a:t> 기준으로 구매한 사람이 </a:t>
            </a:r>
            <a:r>
              <a:rPr lang="en-US" altLang="ko-KR" sz="2000" dirty="0">
                <a:effectLst/>
                <a:ea typeface="넥슨Lv2고딕 OTF" panose="00000500000000000000"/>
              </a:rPr>
              <a:t>5</a:t>
            </a:r>
            <a:r>
              <a:rPr lang="ko-KR" altLang="en-US" sz="2000" dirty="0">
                <a:effectLst/>
                <a:ea typeface="넥슨Lv2고딕 OTF" panose="00000500000000000000"/>
              </a:rPr>
              <a:t>명 이상인 경우</a:t>
            </a:r>
            <a:r>
              <a:rPr lang="en-US" altLang="ko-KR" sz="2000" dirty="0">
                <a:effectLst/>
                <a:ea typeface="넥슨Lv2고딕 OTF" panose="00000500000000000000"/>
              </a:rPr>
              <a:t>, 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effectLst/>
                <a:ea typeface="넥슨Lv2고딕 OTF" panose="00000500000000000000"/>
              </a:rPr>
              <a:t>그리고 구매한 이력이 </a:t>
            </a:r>
            <a:r>
              <a:rPr lang="en-US" altLang="ko-KR" sz="2000" dirty="0">
                <a:effectLst/>
                <a:ea typeface="넥슨Lv2고딕 OTF" panose="00000500000000000000"/>
              </a:rPr>
              <a:t>30</a:t>
            </a:r>
            <a:r>
              <a:rPr lang="ko-KR" altLang="en-US" sz="2000" dirty="0">
                <a:effectLst/>
                <a:ea typeface="넥슨Lv2고딕 OTF" panose="00000500000000000000"/>
              </a:rPr>
              <a:t>번 이상인 </a:t>
            </a:r>
            <a:r>
              <a:rPr lang="en-US" altLang="ko-KR" sz="2000" dirty="0">
                <a:effectLst/>
                <a:ea typeface="넥슨Lv2고딕 OTF" panose="00000500000000000000"/>
              </a:rPr>
              <a:t>user</a:t>
            </a:r>
            <a:r>
              <a:rPr lang="ko-KR" altLang="en-US" sz="2000" dirty="0">
                <a:effectLst/>
                <a:ea typeface="넥슨Lv2고딕 OTF" panose="00000500000000000000"/>
              </a:rPr>
              <a:t>를 기준으로 </a:t>
            </a:r>
            <a:r>
              <a:rPr lang="ko-KR" altLang="en-US" sz="2000" dirty="0" err="1">
                <a:effectLst/>
                <a:ea typeface="넥슨Lv2고딕 OTF" panose="00000500000000000000"/>
              </a:rPr>
              <a:t>전처리</a:t>
            </a:r>
            <a:r>
              <a:rPr lang="ko-KR" altLang="en-US" sz="2000" dirty="0">
                <a:effectLst/>
                <a:ea typeface="넥슨Lv2고딕 OTF" panose="00000500000000000000"/>
              </a:rPr>
              <a:t> 진행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C726A-899C-9C1F-EF92-A4AC145C1F55}"/>
              </a:ext>
            </a:extLst>
          </p:cNvPr>
          <p:cNvSpPr txBox="1"/>
          <p:nvPr/>
        </p:nvSpPr>
        <p:spPr>
          <a:xfrm>
            <a:off x="2239988" y="2118874"/>
            <a:ext cx="771202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effectLst/>
                <a:ea typeface="넥슨Lv2고딕 OTF" panose="00000500000000000000"/>
              </a:rPr>
              <a:t>dataset</a:t>
            </a:r>
            <a:r>
              <a:rPr lang="ko-KR" altLang="en-US" sz="2000" dirty="0">
                <a:effectLst/>
                <a:ea typeface="넥슨Lv2고딕 OTF" panose="00000500000000000000"/>
              </a:rPr>
              <a:t>의 크기를 줄이고자 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77115-4A0E-0F77-6181-FE847926860B}"/>
              </a:ext>
            </a:extLst>
          </p:cNvPr>
          <p:cNvSpPr txBox="1"/>
          <p:nvPr/>
        </p:nvSpPr>
        <p:spPr>
          <a:xfrm rot="5400000">
            <a:off x="5767136" y="3217268"/>
            <a:ext cx="657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/>
              <a:t>➜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2DECF55-10EA-580B-BA85-920DCA297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3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20"/>
    </mc:Choice>
    <mc:Fallback>
      <p:transition spd="slow" advTm="3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642</Words>
  <Application>Microsoft Office PowerPoint</Application>
  <PresentationFormat>와이드스크린</PresentationFormat>
  <Paragraphs>189</Paragraphs>
  <Slides>30</Slides>
  <Notes>18</Notes>
  <HiddenSlides>0</HiddenSlides>
  <MMClips>30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Nanum Gothic</vt:lpstr>
      <vt:lpstr>넥슨Lv2고딕 OTF</vt:lpstr>
      <vt:lpstr>넥슨Lv2고딕 OTF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박경빈</dc:creator>
  <cp:lastModifiedBy>임 도연</cp:lastModifiedBy>
  <cp:revision>13</cp:revision>
  <dcterms:created xsi:type="dcterms:W3CDTF">2022-08-15T14:21:07Z</dcterms:created>
  <dcterms:modified xsi:type="dcterms:W3CDTF">2022-08-16T16:20:49Z</dcterms:modified>
</cp:coreProperties>
</file>